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4"/>
  </p:sldMasterIdLst>
  <p:notesMasterIdLst>
    <p:notesMasterId r:id="rId37"/>
  </p:notesMasterIdLst>
  <p:sldIdLst>
    <p:sldId id="256" r:id="rId5"/>
    <p:sldId id="289" r:id="rId6"/>
    <p:sldId id="286" r:id="rId7"/>
    <p:sldId id="328" r:id="rId8"/>
    <p:sldId id="326" r:id="rId9"/>
    <p:sldId id="327" r:id="rId10"/>
    <p:sldId id="296" r:id="rId11"/>
    <p:sldId id="320" r:id="rId12"/>
    <p:sldId id="322" r:id="rId13"/>
    <p:sldId id="294" r:id="rId14"/>
    <p:sldId id="303" r:id="rId15"/>
    <p:sldId id="297" r:id="rId16"/>
    <p:sldId id="319" r:id="rId17"/>
    <p:sldId id="318" r:id="rId18"/>
    <p:sldId id="305" r:id="rId19"/>
    <p:sldId id="321" r:id="rId20"/>
    <p:sldId id="309" r:id="rId21"/>
    <p:sldId id="330" r:id="rId22"/>
    <p:sldId id="311" r:id="rId23"/>
    <p:sldId id="331" r:id="rId24"/>
    <p:sldId id="323" r:id="rId25"/>
    <p:sldId id="325" r:id="rId26"/>
    <p:sldId id="298" r:id="rId27"/>
    <p:sldId id="293" r:id="rId28"/>
    <p:sldId id="295" r:id="rId29"/>
    <p:sldId id="312" r:id="rId30"/>
    <p:sldId id="300" r:id="rId31"/>
    <p:sldId id="301" r:id="rId32"/>
    <p:sldId id="316" r:id="rId33"/>
    <p:sldId id="302" r:id="rId34"/>
    <p:sldId id="304" r:id="rId35"/>
    <p:sldId id="306" r:id="rId36"/>
  </p:sldIdLst>
  <p:sldSz cx="9144000" cy="5143500" type="screen16x9"/>
  <p:notesSz cx="6858000" cy="9144000"/>
  <p:embeddedFontLst>
    <p:embeddedFont>
      <p:font typeface="Arial Black" panose="020B0A04020102020204" pitchFamily="34" charset="0"/>
      <p:bold r:id="rId38"/>
    </p:embeddedFont>
    <p:embeddedFont>
      <p:font typeface="Calibri" panose="020F0502020204030204" pitchFamily="34" charset="0"/>
      <p:regular r:id="rId39"/>
      <p:bold r:id="rId40"/>
      <p:italic r:id="rId41"/>
      <p:boldItalic r:id="rId42"/>
    </p:embeddedFont>
    <p:embeddedFont>
      <p:font typeface="Consolas" panose="020B0609020204030204" pitchFamily="49" charset="0"/>
      <p:regular r:id="rId43"/>
      <p:bold r:id="rId44"/>
      <p:italic r:id="rId45"/>
      <p:boldItalic r:id="rId46"/>
    </p:embeddedFont>
    <p:embeddedFont>
      <p:font typeface="Karla" panose="020B0604020202020204" charset="0"/>
      <p:regular r:id="rId47"/>
      <p:bold r:id="rId48"/>
      <p:italic r:id="rId49"/>
      <p:boldItalic r:id="rId50"/>
    </p:embeddedFont>
    <p:embeddedFont>
      <p:font typeface="Raleway" panose="020B060402020202020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OH HENG WOON" initials="KHW" lastIdx="1" clrIdx="0">
    <p:extLst>
      <p:ext uri="{19B8F6BF-5375-455C-9EA6-DF929625EA0E}">
        <p15:presenceInfo xmlns:p15="http://schemas.microsoft.com/office/powerpoint/2012/main" userId="S::HWKOH.19@ichat.sp.edu.sg::d9af5f68-6559-4fcd-9545-a51ceef4f86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BC6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B18B33F-8431-45A4-8E11-FB08BE098512}">
  <a:tblStyle styleId="{5B18B33F-8431-45A4-8E11-FB08BE09851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183" autoAdjust="0"/>
  </p:normalViewPr>
  <p:slideViewPr>
    <p:cSldViewPr snapToGrid="0">
      <p:cViewPr varScale="1">
        <p:scale>
          <a:sx n="128" d="100"/>
          <a:sy n="128" d="100"/>
        </p:scale>
        <p:origin x="113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2.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font" Target="fonts/font14.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4.fntdata"/><Relationship Id="rId54" Type="http://schemas.openxmlformats.org/officeDocument/2006/relationships/font" Target="fonts/font17.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12.fntdata"/><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7.fntdata"/><Relationship Id="rId52" Type="http://schemas.openxmlformats.org/officeDocument/2006/relationships/font" Target="fonts/font15.fntdata"/></Relationships>
</file>

<file path=ppt/media/hdphoto1.wdp>
</file>

<file path=ppt/media/image1.jpeg>
</file>

<file path=ppt/media/image10.png>
</file>

<file path=ppt/media/image11.png>
</file>

<file path=ppt/media/image12.png>
</file>

<file path=ppt/media/image13.jpeg>
</file>

<file path=ppt/media/image14.png>
</file>

<file path=ppt/media/image15.png>
</file>

<file path=ppt/media/image16.svg>
</file>

<file path=ppt/media/image17.jpeg>
</file>

<file path=ppt/media/image18.png>
</file>

<file path=ppt/media/image19.png>
</file>

<file path=ppt/media/image2.JPG>
</file>

<file path=ppt/media/image20.svg>
</file>

<file path=ppt/media/image21.png>
</file>

<file path=ppt/media/image22.jpeg>
</file>

<file path=ppt/media/image23.jpeg>
</file>

<file path=ppt/media/image3.png>
</file>

<file path=ppt/media/image4.png>
</file>

<file path=ppt/media/image5.pn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www.npmjs.com/package/validator"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Please don’t actually look through the code, we will properly implement the vulnerabilities in the next few days</a:t>
            </a:r>
            <a:endParaRPr dirty="0"/>
          </a:p>
        </p:txBody>
      </p:sp>
    </p:spTree>
    <p:extLst>
      <p:ext uri="{BB962C8B-B14F-4D97-AF65-F5344CB8AC3E}">
        <p14:creationId xmlns:p14="http://schemas.microsoft.com/office/powerpoint/2010/main" val="17016655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00773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11272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dirty="0"/>
              <a:t>Involves malicious code in user provided data</a:t>
            </a:r>
          </a:p>
          <a:p>
            <a:pPr lvl="1"/>
            <a:r>
              <a:rPr lang="en-SG" dirty="0" err="1"/>
              <a:t>E.g</a:t>
            </a:r>
            <a:r>
              <a:rPr lang="en-SG" dirty="0"/>
              <a:t> sus person includes some code in some data that is processed by the website</a:t>
            </a:r>
          </a:p>
          <a:p>
            <a:r>
              <a:rPr lang="en-SG" dirty="0"/>
              <a:t>Can be in:</a:t>
            </a:r>
          </a:p>
          <a:p>
            <a:pPr lvl="1"/>
            <a:r>
              <a:rPr lang="en-SG" dirty="0"/>
              <a:t>URLs</a:t>
            </a:r>
          </a:p>
          <a:p>
            <a:pPr lvl="1"/>
            <a:r>
              <a:rPr lang="en-SG" dirty="0"/>
              <a:t>HTTP Headers</a:t>
            </a:r>
          </a:p>
          <a:p>
            <a:pPr lvl="1"/>
            <a:r>
              <a:rPr lang="en-SG" dirty="0"/>
              <a:t>Form fields</a:t>
            </a:r>
          </a:p>
          <a:p>
            <a:r>
              <a:rPr lang="en-US" b="0" i="0" dirty="0">
                <a:solidFill>
                  <a:srgbClr val="000000"/>
                </a:solidFill>
                <a:effectLst/>
                <a:latin typeface="roboto"/>
              </a:rPr>
              <a:t>XSS flaws occur whenever an application includes untrusted data in a new web page without proper validation or escaping, or updates an existing web page with user-supplied data using a browser API that can create HTML or JavaScript. XSS allows attackers to execute scripts in the victim’s browser which can hijack user sessions, deface web sites, or redirect the user to malicious sites.</a:t>
            </a:r>
            <a:endParaRPr lang="en-SG" dirty="0"/>
          </a:p>
        </p:txBody>
      </p:sp>
    </p:spTree>
    <p:extLst>
      <p:ext uri="{BB962C8B-B14F-4D97-AF65-F5344CB8AC3E}">
        <p14:creationId xmlns:p14="http://schemas.microsoft.com/office/powerpoint/2010/main" val="28367848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SG" dirty="0"/>
          </a:p>
        </p:txBody>
      </p:sp>
    </p:spTree>
    <p:extLst>
      <p:ext uri="{BB962C8B-B14F-4D97-AF65-F5344CB8AC3E}">
        <p14:creationId xmlns:p14="http://schemas.microsoft.com/office/powerpoint/2010/main" val="7546813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39558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dirty="0"/>
              <a:t>User sends page name</a:t>
            </a:r>
          </a:p>
          <a:p>
            <a:r>
              <a:rPr lang="en-SG" dirty="0"/>
              <a:t>It’s a simple hello world program so the page prints the name</a:t>
            </a:r>
          </a:p>
          <a:p>
            <a:r>
              <a:rPr lang="en-SG" dirty="0"/>
              <a:t>Sike, it’s an alert box</a:t>
            </a:r>
          </a:p>
        </p:txBody>
      </p:sp>
    </p:spTree>
    <p:extLst>
      <p:ext uri="{BB962C8B-B14F-4D97-AF65-F5344CB8AC3E}">
        <p14:creationId xmlns:p14="http://schemas.microsoft.com/office/powerpoint/2010/main" val="4077641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64029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dirty="0"/>
              <a:t>This time, the name is stored in the database</a:t>
            </a:r>
          </a:p>
          <a:p>
            <a:r>
              <a:rPr lang="en-SG" dirty="0"/>
              <a:t>Later when the user accesses a different page that pulls the data from the server, the page is sent back with the unsafe data</a:t>
            </a:r>
          </a:p>
        </p:txBody>
      </p:sp>
    </p:spTree>
    <p:extLst>
      <p:ext uri="{BB962C8B-B14F-4D97-AF65-F5344CB8AC3E}">
        <p14:creationId xmlns:p14="http://schemas.microsoft.com/office/powerpoint/2010/main" val="20715446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dirty="0"/>
              <a:t>We ran out of meme ideas</a:t>
            </a:r>
          </a:p>
        </p:txBody>
      </p:sp>
    </p:spTree>
    <p:extLst>
      <p:ext uri="{BB962C8B-B14F-4D97-AF65-F5344CB8AC3E}">
        <p14:creationId xmlns:p14="http://schemas.microsoft.com/office/powerpoint/2010/main" val="24443458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82981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dirty="0"/>
              <a:t>Instead of being sent back and forth in HTTP requests, the data is processed on the client side through maybe </a:t>
            </a:r>
            <a:r>
              <a:rPr lang="en-SG" dirty="0" err="1"/>
              <a:t>Javascript</a:t>
            </a:r>
            <a:r>
              <a:rPr lang="en-SG" dirty="0"/>
              <a:t> and inserted back into the </a:t>
            </a:r>
            <a:r>
              <a:rPr lang="en-SG" dirty="0" err="1"/>
              <a:t>dom</a:t>
            </a:r>
            <a:endParaRPr lang="en-SG" dirty="0"/>
          </a:p>
          <a:p>
            <a:r>
              <a:rPr lang="en-SG" dirty="0" err="1"/>
              <a:t>E.g</a:t>
            </a:r>
            <a:r>
              <a:rPr lang="en-SG" dirty="0"/>
              <a:t> </a:t>
            </a:r>
          </a:p>
          <a:p>
            <a:pPr marL="139700" indent="0">
              <a:buNone/>
            </a:pPr>
            <a:r>
              <a:rPr lang="en-SG" dirty="0"/>
              <a:t>&lt;div id=“name”&gt;&lt;/div</a:t>
            </a:r>
          </a:p>
          <a:p>
            <a:pPr marL="139700" indent="0">
              <a:buNone/>
            </a:pPr>
            <a:endParaRPr lang="en-SG" dirty="0"/>
          </a:p>
          <a:p>
            <a:pPr marL="139700" indent="0">
              <a:buNone/>
            </a:pPr>
            <a:r>
              <a:rPr lang="en-SG" dirty="0"/>
              <a:t>&lt;script&gt;</a:t>
            </a:r>
          </a:p>
          <a:p>
            <a:pPr marL="139700" indent="0">
              <a:buNone/>
            </a:pPr>
            <a:r>
              <a:rPr lang="en-SG" dirty="0"/>
              <a:t>$(“name”).html(&lt;p&gt;${name}&lt;/p&gt;);</a:t>
            </a:r>
          </a:p>
          <a:p>
            <a:pPr marL="139700" indent="0">
              <a:buNone/>
            </a:pPr>
            <a:r>
              <a:rPr lang="en-SG" dirty="0"/>
              <a:t>&lt;/script&gt;</a:t>
            </a:r>
          </a:p>
        </p:txBody>
      </p:sp>
    </p:spTree>
    <p:extLst>
      <p:ext uri="{BB962C8B-B14F-4D97-AF65-F5344CB8AC3E}">
        <p14:creationId xmlns:p14="http://schemas.microsoft.com/office/powerpoint/2010/main" val="27603022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dirty="0"/>
              <a:t>How creative can you get with XSS</a:t>
            </a:r>
          </a:p>
        </p:txBody>
      </p:sp>
    </p:spTree>
    <p:extLst>
      <p:ext uri="{BB962C8B-B14F-4D97-AF65-F5344CB8AC3E}">
        <p14:creationId xmlns:p14="http://schemas.microsoft.com/office/powerpoint/2010/main" val="39398689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SG" dirty="0"/>
              <a:t>Explained more after SQL</a:t>
            </a:r>
          </a:p>
        </p:txBody>
      </p:sp>
    </p:spTree>
    <p:extLst>
      <p:ext uri="{BB962C8B-B14F-4D97-AF65-F5344CB8AC3E}">
        <p14:creationId xmlns:p14="http://schemas.microsoft.com/office/powerpoint/2010/main" val="10159994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54519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Some examples of SQL databases include SQL server by Microsoft, MYSQL by Oracle, </a:t>
            </a:r>
            <a:r>
              <a:rPr lang="en-US" err="1"/>
              <a:t>PostgresSQL</a:t>
            </a:r>
            <a:r>
              <a:rPr lang="en-US"/>
              <a:t> and SQLite</a:t>
            </a:r>
          </a:p>
          <a:p>
            <a:pPr marL="0" indent="0">
              <a:buNone/>
            </a:pPr>
            <a:endParaRPr lang="en-US"/>
          </a:p>
          <a:p>
            <a:pPr marL="0" indent="0">
              <a:buNone/>
            </a:pPr>
            <a:r>
              <a:rPr lang="en-US"/>
              <a:t>SQL Statements:</a:t>
            </a:r>
          </a:p>
          <a:p>
            <a:pPr marL="0" indent="0">
              <a:buNone/>
            </a:pPr>
            <a:r>
              <a:rPr lang="en-US"/>
              <a:t>SELECT/INSERT/UPDATE/DELETE</a:t>
            </a:r>
          </a:p>
          <a:p>
            <a:pPr marL="0" indent="0">
              <a:buNone/>
            </a:pPr>
            <a:endParaRPr lang="en-US"/>
          </a:p>
          <a:p>
            <a:pPr marL="0" indent="0">
              <a:buNone/>
            </a:pPr>
            <a:r>
              <a:rPr lang="en-US"/>
              <a:t>Other than SQL Databases another group of databases are also quite widely used by people. They are mainly called NoSQL databases as they do not use SQL to query for data</a:t>
            </a:r>
          </a:p>
          <a:p>
            <a:pPr marL="0" indent="0">
              <a:buNone/>
            </a:pPr>
            <a:r>
              <a:rPr lang="en-US"/>
              <a:t>Some examples include MongoDB and Firebase</a:t>
            </a:r>
          </a:p>
        </p:txBody>
      </p:sp>
    </p:spTree>
    <p:extLst>
      <p:ext uri="{BB962C8B-B14F-4D97-AF65-F5344CB8AC3E}">
        <p14:creationId xmlns:p14="http://schemas.microsoft.com/office/powerpoint/2010/main" val="22725869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NoSQL databases can also be attacked too!</a:t>
            </a:r>
            <a:endParaRPr lang="en-US"/>
          </a:p>
          <a:p>
            <a:pPr>
              <a:buNone/>
            </a:pPr>
            <a:r>
              <a:rPr lang="en-US">
                <a:latin typeface="Calibri"/>
                <a:cs typeface="Calibri"/>
              </a:rPr>
              <a:t>Normally attackers try to attack via permission issues or via an attack called NoSQL injection </a:t>
            </a:r>
            <a:r>
              <a:rPr lang="en-US"/>
              <a:t>https://owasp.org/www-pdf-archive/GOD16-NOSQL.pdf</a:t>
            </a:r>
          </a:p>
        </p:txBody>
      </p:sp>
    </p:spTree>
    <p:extLst>
      <p:ext uri="{BB962C8B-B14F-4D97-AF65-F5344CB8AC3E}">
        <p14:creationId xmlns:p14="http://schemas.microsoft.com/office/powerpoint/2010/main" val="13930445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Basically email and password are being directly placed into the query without any sanitization </a:t>
            </a:r>
          </a:p>
        </p:txBody>
      </p:sp>
    </p:spTree>
    <p:extLst>
      <p:ext uri="{BB962C8B-B14F-4D97-AF65-F5344CB8AC3E}">
        <p14:creationId xmlns:p14="http://schemas.microsoft.com/office/powerpoint/2010/main" val="10899414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73123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SQLI account for up to two thirds of the number of web application attacks between 2017 and 2019 and it has been at the top of the OWASP top 10 vuln for a long time</a:t>
            </a:r>
          </a:p>
        </p:txBody>
      </p:sp>
    </p:spTree>
    <p:extLst>
      <p:ext uri="{BB962C8B-B14F-4D97-AF65-F5344CB8AC3E}">
        <p14:creationId xmlns:p14="http://schemas.microsoft.com/office/powerpoint/2010/main" val="23484362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latin typeface="Calibri"/>
                <a:cs typeface="Calibri"/>
              </a:rPr>
              <a:t>Here are some useful libaries!</a:t>
            </a:r>
          </a:p>
          <a:p>
            <a:pPr>
              <a:buNone/>
            </a:pPr>
            <a:r>
              <a:rPr lang="en-US">
                <a:hlinkClick r:id="rId3"/>
              </a:rPr>
              <a:t>https://www.npmjs.com/package/validator</a:t>
            </a:r>
          </a:p>
          <a:p>
            <a:pPr>
              <a:buNone/>
            </a:pPr>
            <a:endParaRPr lang="en-US"/>
          </a:p>
        </p:txBody>
      </p:sp>
    </p:spTree>
    <p:extLst>
      <p:ext uri="{BB962C8B-B14F-4D97-AF65-F5344CB8AC3E}">
        <p14:creationId xmlns:p14="http://schemas.microsoft.com/office/powerpoint/2010/main" val="860540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30563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45880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21436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SG" dirty="0"/>
              <a:t>Robot test, if you can guess the output then it should be OK to follow</a:t>
            </a:r>
          </a:p>
        </p:txBody>
      </p:sp>
    </p:spTree>
    <p:extLst>
      <p:ext uri="{BB962C8B-B14F-4D97-AF65-F5344CB8AC3E}">
        <p14:creationId xmlns:p14="http://schemas.microsoft.com/office/powerpoint/2010/main" val="33993280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SG" dirty="0"/>
              <a:t>Downloads!!</a:t>
            </a:r>
          </a:p>
        </p:txBody>
      </p:sp>
    </p:spTree>
    <p:extLst>
      <p:ext uri="{BB962C8B-B14F-4D97-AF65-F5344CB8AC3E}">
        <p14:creationId xmlns:p14="http://schemas.microsoft.com/office/powerpoint/2010/main" val="14938956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45516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SG" dirty="0"/>
              <a:t>N/A</a:t>
            </a:r>
          </a:p>
        </p:txBody>
      </p:sp>
    </p:spTree>
    <p:extLst>
      <p:ext uri="{BB962C8B-B14F-4D97-AF65-F5344CB8AC3E}">
        <p14:creationId xmlns:p14="http://schemas.microsoft.com/office/powerpoint/2010/main" val="42029964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b="0" i="0" dirty="0">
                <a:solidFill>
                  <a:srgbClr val="000000"/>
                </a:solidFill>
                <a:effectLst/>
                <a:latin typeface="roboto"/>
              </a:rPr>
              <a:t>Fun fact:</a:t>
            </a:r>
          </a:p>
          <a:p>
            <a:pPr marL="139700" indent="0">
              <a:buNone/>
            </a:pPr>
            <a:r>
              <a:rPr lang="en-US" b="0" i="0" dirty="0">
                <a:solidFill>
                  <a:srgbClr val="000000"/>
                </a:solidFill>
                <a:effectLst/>
                <a:latin typeface="roboto"/>
              </a:rPr>
              <a:t>The 2 things we’re going through is on OWASP top 10</a:t>
            </a:r>
          </a:p>
          <a:p>
            <a:pPr marL="139700" indent="0">
              <a:buNone/>
            </a:pPr>
            <a:endParaRPr lang="en-US" b="0" i="0" dirty="0">
              <a:solidFill>
                <a:srgbClr val="000000"/>
              </a:solidFill>
              <a:effectLst/>
              <a:latin typeface="roboto"/>
            </a:endParaRPr>
          </a:p>
          <a:p>
            <a:pPr marL="139700" indent="0">
              <a:buNone/>
            </a:pPr>
            <a:r>
              <a:rPr lang="en-US" b="0" i="0" dirty="0">
                <a:solidFill>
                  <a:srgbClr val="000000"/>
                </a:solidFill>
                <a:effectLst/>
                <a:latin typeface="roboto"/>
              </a:rPr>
              <a:t>The OWASP Top 10 is a standard awareness document for developers and web application security. It represents a broad consensus about the most critical security risks to web applications.</a:t>
            </a:r>
            <a:endParaRPr lang="en-SG" dirty="0"/>
          </a:p>
        </p:txBody>
      </p:sp>
    </p:spTree>
    <p:extLst>
      <p:ext uri="{BB962C8B-B14F-4D97-AF65-F5344CB8AC3E}">
        <p14:creationId xmlns:p14="http://schemas.microsoft.com/office/powerpoint/2010/main" val="4208574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004C52"/>
        </a:solidFill>
        <a:effectLst/>
      </p:bgPr>
    </p:bg>
    <p:spTree>
      <p:nvGrpSpPr>
        <p:cNvPr id="1" name="Shape 9"/>
        <p:cNvGrpSpPr/>
        <p:nvPr/>
      </p:nvGrpSpPr>
      <p:grpSpPr>
        <a:xfrm>
          <a:off x="0" y="0"/>
          <a:ext cx="0" cy="0"/>
          <a:chOff x="0" y="0"/>
          <a:chExt cx="0" cy="0"/>
        </a:xfrm>
      </p:grpSpPr>
      <p:sp>
        <p:nvSpPr>
          <p:cNvPr id="10" name="Google Shape;10;p2"/>
          <p:cNvSpPr/>
          <p:nvPr/>
        </p:nvSpPr>
        <p:spPr>
          <a:xfrm flipH="1">
            <a:off x="6025" y="301575"/>
            <a:ext cx="9150050" cy="4496748"/>
          </a:xfrm>
          <a:custGeom>
            <a:avLst/>
            <a:gdLst/>
            <a:ahLst/>
            <a:cxnLst/>
            <a:rect l="l" t="t" r="r" b="b"/>
            <a:pathLst>
              <a:path w="366002" h="149344" extrusionOk="0">
                <a:moveTo>
                  <a:pt x="0" y="55491"/>
                </a:moveTo>
                <a:lnTo>
                  <a:pt x="0" y="107122"/>
                </a:lnTo>
                <a:lnTo>
                  <a:pt x="96507" y="149344"/>
                </a:lnTo>
                <a:lnTo>
                  <a:pt x="366002" y="116290"/>
                </a:lnTo>
                <a:lnTo>
                  <a:pt x="366002" y="40050"/>
                </a:lnTo>
                <a:lnTo>
                  <a:pt x="274079" y="0"/>
                </a:lnTo>
                <a:close/>
              </a:path>
            </a:pathLst>
          </a:custGeom>
          <a:solidFill>
            <a:srgbClr val="00AE9D">
              <a:alpha val="83460"/>
            </a:srgbClr>
          </a:solidFill>
          <a:ln>
            <a:noFill/>
          </a:ln>
        </p:spPr>
      </p:sp>
      <p:sp>
        <p:nvSpPr>
          <p:cNvPr id="11" name="Google Shape;11;p2"/>
          <p:cNvSpPr/>
          <p:nvPr/>
        </p:nvSpPr>
        <p:spPr>
          <a:xfrm>
            <a:off x="-5900" y="759982"/>
            <a:ext cx="9144150" cy="3769800"/>
          </a:xfrm>
          <a:custGeom>
            <a:avLst/>
            <a:gdLst/>
            <a:ahLst/>
            <a:cxnLst/>
            <a:rect l="l" t="t" r="r" b="b"/>
            <a:pathLst>
              <a:path w="365766" h="150792" extrusionOk="0">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2" name="Google Shape;12;p2"/>
          <p:cNvSpPr/>
          <p:nvPr/>
        </p:nvSpPr>
        <p:spPr>
          <a:xfrm>
            <a:off x="0" y="1351100"/>
            <a:ext cx="9156075" cy="2889063"/>
          </a:xfrm>
          <a:custGeom>
            <a:avLst/>
            <a:gdLst/>
            <a:ahLst/>
            <a:cxnLst/>
            <a:rect l="l" t="t" r="r" b="b"/>
            <a:pathLst>
              <a:path w="366243" h="106157" extrusionOk="0">
                <a:moveTo>
                  <a:pt x="241" y="0"/>
                </a:moveTo>
                <a:lnTo>
                  <a:pt x="0" y="77929"/>
                </a:lnTo>
                <a:lnTo>
                  <a:pt x="366243" y="106157"/>
                </a:lnTo>
                <a:lnTo>
                  <a:pt x="366243" y="4102"/>
                </a:lnTo>
                <a:close/>
              </a:path>
            </a:pathLst>
          </a:custGeom>
          <a:solidFill>
            <a:srgbClr val="ABE33F">
              <a:alpha val="81150"/>
            </a:srgbClr>
          </a:solidFill>
          <a:ln>
            <a:noFill/>
          </a:ln>
        </p:spPr>
      </p:sp>
      <p:sp>
        <p:nvSpPr>
          <p:cNvPr id="13" name="Google Shape;13;p2"/>
          <p:cNvSpPr txBox="1">
            <a:spLocks noGrp="1"/>
          </p:cNvSpPr>
          <p:nvPr>
            <p:ph type="ctrTitle"/>
          </p:nvPr>
        </p:nvSpPr>
        <p:spPr>
          <a:xfrm>
            <a:off x="1719025" y="1991825"/>
            <a:ext cx="5706000" cy="11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rgbClr val="ABE33F"/>
        </a:solidFill>
        <a:effectLst/>
      </p:bgPr>
    </p:bg>
    <p:spTree>
      <p:nvGrpSpPr>
        <p:cNvPr id="1" name="Shape 14"/>
        <p:cNvGrpSpPr/>
        <p:nvPr/>
      </p:nvGrpSpPr>
      <p:grpSpPr>
        <a:xfrm>
          <a:off x="0" y="0"/>
          <a:ext cx="0" cy="0"/>
          <a:chOff x="0" y="0"/>
          <a:chExt cx="0" cy="0"/>
        </a:xfrm>
      </p:grpSpPr>
      <p:sp>
        <p:nvSpPr>
          <p:cNvPr id="15" name="Google Shape;15;p3"/>
          <p:cNvSpPr/>
          <p:nvPr/>
        </p:nvSpPr>
        <p:spPr>
          <a:xfrm flipH="1">
            <a:off x="6025" y="301575"/>
            <a:ext cx="9150050" cy="4496748"/>
          </a:xfrm>
          <a:custGeom>
            <a:avLst/>
            <a:gdLst/>
            <a:ahLst/>
            <a:cxnLst/>
            <a:rect l="l" t="t" r="r" b="b"/>
            <a:pathLst>
              <a:path w="366002" h="149344" extrusionOk="0">
                <a:moveTo>
                  <a:pt x="0" y="55491"/>
                </a:moveTo>
                <a:lnTo>
                  <a:pt x="0" y="107122"/>
                </a:lnTo>
                <a:lnTo>
                  <a:pt x="96507" y="149344"/>
                </a:lnTo>
                <a:lnTo>
                  <a:pt x="366002" y="116290"/>
                </a:lnTo>
                <a:lnTo>
                  <a:pt x="366002" y="40050"/>
                </a:lnTo>
                <a:lnTo>
                  <a:pt x="274079" y="0"/>
                </a:lnTo>
                <a:close/>
              </a:path>
            </a:pathLst>
          </a:custGeom>
          <a:solidFill>
            <a:srgbClr val="004C52"/>
          </a:solidFill>
          <a:ln>
            <a:noFill/>
          </a:ln>
        </p:spPr>
      </p:sp>
      <p:sp>
        <p:nvSpPr>
          <p:cNvPr id="16" name="Google Shape;16;p3"/>
          <p:cNvSpPr/>
          <p:nvPr/>
        </p:nvSpPr>
        <p:spPr>
          <a:xfrm>
            <a:off x="-5900" y="753950"/>
            <a:ext cx="9144150" cy="3769800"/>
          </a:xfrm>
          <a:custGeom>
            <a:avLst/>
            <a:gdLst/>
            <a:ahLst/>
            <a:cxnLst/>
            <a:rect l="l" t="t" r="r" b="b"/>
            <a:pathLst>
              <a:path w="365766" h="150792" extrusionOk="0">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7" name="Google Shape;17;p3"/>
          <p:cNvSpPr/>
          <p:nvPr/>
        </p:nvSpPr>
        <p:spPr>
          <a:xfrm>
            <a:off x="0" y="1351100"/>
            <a:ext cx="9156075" cy="2889063"/>
          </a:xfrm>
          <a:custGeom>
            <a:avLst/>
            <a:gdLst/>
            <a:ahLst/>
            <a:cxnLst/>
            <a:rect l="l" t="t" r="r" b="b"/>
            <a:pathLst>
              <a:path w="366243" h="106157" extrusionOk="0">
                <a:moveTo>
                  <a:pt x="241" y="0"/>
                </a:moveTo>
                <a:lnTo>
                  <a:pt x="0" y="77929"/>
                </a:lnTo>
                <a:lnTo>
                  <a:pt x="366243" y="106157"/>
                </a:lnTo>
                <a:lnTo>
                  <a:pt x="366243" y="4102"/>
                </a:lnTo>
                <a:close/>
              </a:path>
            </a:pathLst>
          </a:custGeom>
          <a:solidFill>
            <a:srgbClr val="00AE9D">
              <a:alpha val="83460"/>
            </a:srgbClr>
          </a:solidFill>
          <a:ln>
            <a:noFill/>
          </a:ln>
        </p:spPr>
      </p:sp>
      <p:sp>
        <p:nvSpPr>
          <p:cNvPr id="18" name="Google Shape;18;p3"/>
          <p:cNvSpPr txBox="1">
            <a:spLocks noGrp="1"/>
          </p:cNvSpPr>
          <p:nvPr>
            <p:ph type="ctrTitle"/>
          </p:nvPr>
        </p:nvSpPr>
        <p:spPr>
          <a:xfrm>
            <a:off x="1815525" y="2040550"/>
            <a:ext cx="55131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 name="Google Shape;19;p3"/>
          <p:cNvSpPr txBox="1">
            <a:spLocks noGrp="1"/>
          </p:cNvSpPr>
          <p:nvPr>
            <p:ph type="subTitle" idx="1"/>
          </p:nvPr>
        </p:nvSpPr>
        <p:spPr>
          <a:xfrm>
            <a:off x="1815375" y="3068650"/>
            <a:ext cx="55131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4C52"/>
              </a:buClr>
              <a:buSzPts val="1800"/>
              <a:buNone/>
              <a:defRPr sz="1800" b="1"/>
            </a:lvl1pPr>
            <a:lvl2pPr lvl="1" algn="ctr" rtl="0">
              <a:spcBef>
                <a:spcPts val="0"/>
              </a:spcBef>
              <a:spcAft>
                <a:spcPts val="0"/>
              </a:spcAft>
              <a:buClr>
                <a:srgbClr val="004C52"/>
              </a:buClr>
              <a:buSzPts val="1800"/>
              <a:buNone/>
              <a:defRPr sz="1800" b="1"/>
            </a:lvl2pPr>
            <a:lvl3pPr lvl="2" algn="ctr" rtl="0">
              <a:spcBef>
                <a:spcPts val="0"/>
              </a:spcBef>
              <a:spcAft>
                <a:spcPts val="0"/>
              </a:spcAft>
              <a:buClr>
                <a:srgbClr val="004C52"/>
              </a:buClr>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20" name="Google Shape;20;p3"/>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1"/>
        <p:cNvGrpSpPr/>
        <p:nvPr/>
      </p:nvGrpSpPr>
      <p:grpSpPr>
        <a:xfrm>
          <a:off x="0" y="0"/>
          <a:ext cx="0" cy="0"/>
          <a:chOff x="0" y="0"/>
          <a:chExt cx="0" cy="0"/>
        </a:xfrm>
      </p:grpSpPr>
      <p:sp>
        <p:nvSpPr>
          <p:cNvPr id="22" name="Google Shape;22;p4"/>
          <p:cNvSpPr/>
          <p:nvPr/>
        </p:nvSpPr>
        <p:spPr>
          <a:xfrm>
            <a:off x="6025" y="301575"/>
            <a:ext cx="9150050" cy="4496748"/>
          </a:xfrm>
          <a:custGeom>
            <a:avLst/>
            <a:gdLst/>
            <a:ahLst/>
            <a:cxnLst/>
            <a:rect l="l" t="t" r="r" b="b"/>
            <a:pathLst>
              <a:path w="366002" h="149344" extrusionOk="0">
                <a:moveTo>
                  <a:pt x="0" y="55491"/>
                </a:moveTo>
                <a:lnTo>
                  <a:pt x="0" y="107122"/>
                </a:lnTo>
                <a:lnTo>
                  <a:pt x="96507" y="149344"/>
                </a:lnTo>
                <a:lnTo>
                  <a:pt x="366002" y="116290"/>
                </a:lnTo>
                <a:lnTo>
                  <a:pt x="366002" y="40050"/>
                </a:lnTo>
                <a:lnTo>
                  <a:pt x="274079" y="0"/>
                </a:lnTo>
                <a:close/>
              </a:path>
            </a:pathLst>
          </a:custGeom>
          <a:solidFill>
            <a:srgbClr val="004C52"/>
          </a:solidFill>
          <a:ln>
            <a:noFill/>
          </a:ln>
        </p:spPr>
      </p:sp>
      <p:sp>
        <p:nvSpPr>
          <p:cNvPr id="23" name="Google Shape;23;p4"/>
          <p:cNvSpPr/>
          <p:nvPr/>
        </p:nvSpPr>
        <p:spPr>
          <a:xfrm>
            <a:off x="0" y="1580113"/>
            <a:ext cx="9144000" cy="3341668"/>
          </a:xfrm>
          <a:custGeom>
            <a:avLst/>
            <a:gdLst/>
            <a:ahLst/>
            <a:cxnLst/>
            <a:rect l="l" t="t" r="r" b="b"/>
            <a:pathLst>
              <a:path w="365760" h="110982" extrusionOk="0">
                <a:moveTo>
                  <a:pt x="0" y="0"/>
                </a:moveTo>
                <a:lnTo>
                  <a:pt x="0" y="54526"/>
                </a:lnTo>
                <a:lnTo>
                  <a:pt x="317748" y="110982"/>
                </a:lnTo>
                <a:lnTo>
                  <a:pt x="365760" y="84202"/>
                </a:lnTo>
                <a:lnTo>
                  <a:pt x="365760" y="26780"/>
                </a:lnTo>
                <a:close/>
              </a:path>
            </a:pathLst>
          </a:custGeom>
          <a:solidFill>
            <a:srgbClr val="00AE9D">
              <a:alpha val="83460"/>
            </a:srgbClr>
          </a:solidFill>
          <a:ln>
            <a:noFill/>
          </a:ln>
        </p:spPr>
      </p:sp>
      <p:sp>
        <p:nvSpPr>
          <p:cNvPr id="24" name="Google Shape;24;p4"/>
          <p:cNvSpPr/>
          <p:nvPr/>
        </p:nvSpPr>
        <p:spPr>
          <a:xfrm>
            <a:off x="-5900" y="410541"/>
            <a:ext cx="9144152" cy="4453148"/>
          </a:xfrm>
          <a:custGeom>
            <a:avLst/>
            <a:gdLst/>
            <a:ahLst/>
            <a:cxnLst/>
            <a:rect l="l" t="t" r="r" b="b"/>
            <a:pathLst>
              <a:path w="365036" h="147896" extrusionOk="0">
                <a:moveTo>
                  <a:pt x="365036" y="21714"/>
                </a:moveTo>
                <a:lnTo>
                  <a:pt x="87097" y="0"/>
                </a:lnTo>
                <a:lnTo>
                  <a:pt x="0" y="57421"/>
                </a:lnTo>
                <a:lnTo>
                  <a:pt x="0" y="117255"/>
                </a:lnTo>
                <a:lnTo>
                  <a:pt x="241266" y="147896"/>
                </a:lnTo>
                <a:lnTo>
                  <a:pt x="365036" y="112913"/>
                </a:lnTo>
                <a:close/>
              </a:path>
            </a:pathLst>
          </a:custGeom>
          <a:solidFill>
            <a:srgbClr val="ABE33F">
              <a:alpha val="81150"/>
            </a:srgbClr>
          </a:solidFill>
          <a:ln>
            <a:noFill/>
          </a:ln>
        </p:spPr>
      </p:sp>
      <p:sp>
        <p:nvSpPr>
          <p:cNvPr id="25" name="Google Shape;25;p4"/>
          <p:cNvSpPr txBox="1">
            <a:spLocks noGrp="1"/>
          </p:cNvSpPr>
          <p:nvPr>
            <p:ph type="body" idx="1"/>
          </p:nvPr>
        </p:nvSpPr>
        <p:spPr>
          <a:xfrm>
            <a:off x="1833775" y="2314200"/>
            <a:ext cx="5476500" cy="819900"/>
          </a:xfrm>
          <a:prstGeom prst="rect">
            <a:avLst/>
          </a:prstGeom>
        </p:spPr>
        <p:txBody>
          <a:bodyPr spcFirstLastPara="1" wrap="square" lIns="91425" tIns="91425" rIns="91425" bIns="91425" anchor="ctr" anchorCtr="0">
            <a:noAutofit/>
          </a:bodyPr>
          <a:lstStyle>
            <a:lvl1pPr marL="457200" lvl="0" indent="-381000" algn="ctr" rtl="0">
              <a:spcBef>
                <a:spcPts val="600"/>
              </a:spcBef>
              <a:spcAft>
                <a:spcPts val="0"/>
              </a:spcAft>
              <a:buClr>
                <a:srgbClr val="FFFFFF"/>
              </a:buClr>
              <a:buSzPts val="2400"/>
              <a:buChar char="◆"/>
              <a:defRPr b="1" i="1">
                <a:solidFill>
                  <a:srgbClr val="FFFFFF"/>
                </a:solidFill>
              </a:defRPr>
            </a:lvl1pPr>
            <a:lvl2pPr marL="914400" lvl="1" indent="-381000" algn="ctr" rtl="0">
              <a:spcBef>
                <a:spcPts val="0"/>
              </a:spcBef>
              <a:spcAft>
                <a:spcPts val="0"/>
              </a:spcAft>
              <a:buClr>
                <a:srgbClr val="FFFFFF"/>
              </a:buClr>
              <a:buSzPts val="2400"/>
              <a:buChar char="◆"/>
              <a:defRPr b="1" i="1">
                <a:solidFill>
                  <a:srgbClr val="FFFFFF"/>
                </a:solidFill>
              </a:defRPr>
            </a:lvl2pPr>
            <a:lvl3pPr marL="1371600" lvl="2" indent="-381000" algn="ctr" rtl="0">
              <a:spcBef>
                <a:spcPts val="0"/>
              </a:spcBef>
              <a:spcAft>
                <a:spcPts val="0"/>
              </a:spcAft>
              <a:buClr>
                <a:srgbClr val="FFFFFF"/>
              </a:buClr>
              <a:buSzPts val="2400"/>
              <a:buChar char="◇"/>
              <a:defRPr b="1" i="1">
                <a:solidFill>
                  <a:srgbClr val="FFFFFF"/>
                </a:solidFill>
              </a:defRPr>
            </a:lvl3pPr>
            <a:lvl4pPr marL="1828800" lvl="3" indent="-381000" algn="ctr" rtl="0">
              <a:spcBef>
                <a:spcPts val="0"/>
              </a:spcBef>
              <a:spcAft>
                <a:spcPts val="0"/>
              </a:spcAft>
              <a:buClr>
                <a:srgbClr val="FFFFFF"/>
              </a:buClr>
              <a:buSzPts val="2400"/>
              <a:buChar char="●"/>
              <a:defRPr b="1" i="1">
                <a:solidFill>
                  <a:srgbClr val="FFFFFF"/>
                </a:solidFill>
              </a:defRPr>
            </a:lvl4pPr>
            <a:lvl5pPr marL="2286000" lvl="4" indent="-381000" algn="ctr" rtl="0">
              <a:spcBef>
                <a:spcPts val="0"/>
              </a:spcBef>
              <a:spcAft>
                <a:spcPts val="0"/>
              </a:spcAft>
              <a:buClr>
                <a:srgbClr val="FFFFFF"/>
              </a:buClr>
              <a:buSzPts val="2400"/>
              <a:buChar char="○"/>
              <a:defRPr b="1" i="1">
                <a:solidFill>
                  <a:srgbClr val="FFFFFF"/>
                </a:solidFill>
              </a:defRPr>
            </a:lvl5pPr>
            <a:lvl6pPr marL="2743200" lvl="5" indent="-381000" algn="ctr" rtl="0">
              <a:spcBef>
                <a:spcPts val="0"/>
              </a:spcBef>
              <a:spcAft>
                <a:spcPts val="0"/>
              </a:spcAft>
              <a:buClr>
                <a:srgbClr val="FFFFFF"/>
              </a:buClr>
              <a:buSzPts val="2400"/>
              <a:buChar char="■"/>
              <a:defRPr b="1" i="1">
                <a:solidFill>
                  <a:srgbClr val="FFFFFF"/>
                </a:solidFill>
              </a:defRPr>
            </a:lvl6pPr>
            <a:lvl7pPr marL="3200400" lvl="6" indent="-381000" algn="ctr" rtl="0">
              <a:spcBef>
                <a:spcPts val="0"/>
              </a:spcBef>
              <a:spcAft>
                <a:spcPts val="0"/>
              </a:spcAft>
              <a:buClr>
                <a:srgbClr val="FFFFFF"/>
              </a:buClr>
              <a:buSzPts val="2400"/>
              <a:buChar char="●"/>
              <a:defRPr b="1" i="1">
                <a:solidFill>
                  <a:srgbClr val="FFFFFF"/>
                </a:solidFill>
              </a:defRPr>
            </a:lvl7pPr>
            <a:lvl8pPr marL="3657600" lvl="7" indent="-381000" algn="ctr" rtl="0">
              <a:spcBef>
                <a:spcPts val="0"/>
              </a:spcBef>
              <a:spcAft>
                <a:spcPts val="0"/>
              </a:spcAft>
              <a:buClr>
                <a:srgbClr val="FFFFFF"/>
              </a:buClr>
              <a:buSzPts val="2400"/>
              <a:buChar char="○"/>
              <a:defRPr b="1" i="1">
                <a:solidFill>
                  <a:srgbClr val="FFFFFF"/>
                </a:solidFill>
              </a:defRPr>
            </a:lvl8pPr>
            <a:lvl9pPr marL="4114800" lvl="8" indent="-381000" algn="ctr">
              <a:spcBef>
                <a:spcPts val="0"/>
              </a:spcBef>
              <a:spcAft>
                <a:spcPts val="0"/>
              </a:spcAft>
              <a:buClr>
                <a:srgbClr val="FFFFFF"/>
              </a:buClr>
              <a:buSzPts val="2400"/>
              <a:buChar char="■"/>
              <a:defRPr b="1" i="1">
                <a:solidFill>
                  <a:srgbClr val="FFFFFF"/>
                </a:solidFill>
              </a:defRPr>
            </a:lvl9pPr>
          </a:lstStyle>
          <a:p>
            <a:endParaRPr/>
          </a:p>
        </p:txBody>
      </p:sp>
      <p:sp>
        <p:nvSpPr>
          <p:cNvPr id="26" name="Google Shape;26;p4"/>
          <p:cNvSpPr txBox="1"/>
          <p:nvPr/>
        </p:nvSpPr>
        <p:spPr>
          <a:xfrm>
            <a:off x="3593400" y="108616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rgbClr val="FFFFFF"/>
                </a:solidFill>
                <a:latin typeface="Raleway"/>
                <a:ea typeface="Raleway"/>
                <a:cs typeface="Raleway"/>
                <a:sym typeface="Raleway"/>
              </a:rPr>
              <a:t>“</a:t>
            </a:r>
            <a:endParaRPr sz="6000" b="1">
              <a:solidFill>
                <a:srgbClr val="FFFFFF"/>
              </a:solidFill>
              <a:latin typeface="Raleway"/>
              <a:ea typeface="Raleway"/>
              <a:cs typeface="Raleway"/>
              <a:sym typeface="Raleway"/>
            </a:endParaRPr>
          </a:p>
        </p:txBody>
      </p:sp>
      <p:sp>
        <p:nvSpPr>
          <p:cNvPr id="27" name="Google Shape;27;p4"/>
          <p:cNvSpPr/>
          <p:nvPr/>
        </p:nvSpPr>
        <p:spPr>
          <a:xfrm>
            <a:off x="4179900" y="1041875"/>
            <a:ext cx="784200" cy="784200"/>
          </a:xfrm>
          <a:prstGeom prst="diamond">
            <a:avLst/>
          </a:prstGeom>
          <a:noFill/>
          <a:ln w="28575"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9"/>
        <p:cNvGrpSpPr/>
        <p:nvPr/>
      </p:nvGrpSpPr>
      <p:grpSpPr>
        <a:xfrm>
          <a:off x="0" y="0"/>
          <a:ext cx="0" cy="0"/>
          <a:chOff x="0" y="0"/>
          <a:chExt cx="0" cy="0"/>
        </a:xfrm>
      </p:grpSpPr>
      <p:grpSp>
        <p:nvGrpSpPr>
          <p:cNvPr id="30" name="Google Shape;30;p5"/>
          <p:cNvGrpSpPr/>
          <p:nvPr/>
        </p:nvGrpSpPr>
        <p:grpSpPr>
          <a:xfrm>
            <a:off x="-6025" y="0"/>
            <a:ext cx="9168125" cy="5163100"/>
            <a:chOff x="-6025" y="0"/>
            <a:chExt cx="9168125" cy="5163100"/>
          </a:xfrm>
        </p:grpSpPr>
        <p:sp>
          <p:nvSpPr>
            <p:cNvPr id="31" name="Google Shape;31;p5"/>
            <p:cNvSpPr/>
            <p:nvPr/>
          </p:nvSpPr>
          <p:spPr>
            <a:xfrm>
              <a:off x="0" y="0"/>
              <a:ext cx="8552900" cy="1333000"/>
            </a:xfrm>
            <a:custGeom>
              <a:avLst/>
              <a:gdLst/>
              <a:ahLst/>
              <a:cxnLst/>
              <a:rect l="l" t="t" r="r" b="b"/>
              <a:pathLst>
                <a:path w="342116" h="53320" extrusionOk="0">
                  <a:moveTo>
                    <a:pt x="0" y="0"/>
                  </a:moveTo>
                  <a:lnTo>
                    <a:pt x="0" y="53320"/>
                  </a:lnTo>
                  <a:lnTo>
                    <a:pt x="342116" y="0"/>
                  </a:lnTo>
                  <a:close/>
                </a:path>
              </a:pathLst>
            </a:custGeom>
            <a:solidFill>
              <a:srgbClr val="004C52"/>
            </a:solidFill>
            <a:ln>
              <a:noFill/>
            </a:ln>
          </p:spPr>
        </p:sp>
        <p:sp>
          <p:nvSpPr>
            <p:cNvPr id="32" name="Google Shape;32;p5"/>
            <p:cNvSpPr/>
            <p:nvPr/>
          </p:nvSpPr>
          <p:spPr>
            <a:xfrm>
              <a:off x="2563450" y="0"/>
              <a:ext cx="6580550" cy="1272675"/>
            </a:xfrm>
            <a:custGeom>
              <a:avLst/>
              <a:gdLst/>
              <a:ahLst/>
              <a:cxnLst/>
              <a:rect l="l" t="t" r="r" b="b"/>
              <a:pathLst>
                <a:path w="263222" h="50907" extrusionOk="0">
                  <a:moveTo>
                    <a:pt x="0" y="0"/>
                  </a:moveTo>
                  <a:lnTo>
                    <a:pt x="217381" y="50907"/>
                  </a:lnTo>
                  <a:lnTo>
                    <a:pt x="263222" y="10133"/>
                  </a:lnTo>
                  <a:lnTo>
                    <a:pt x="263222" y="0"/>
                  </a:lnTo>
                  <a:close/>
                </a:path>
              </a:pathLst>
            </a:custGeom>
            <a:solidFill>
              <a:srgbClr val="00AE9D">
                <a:alpha val="83460"/>
              </a:srgbClr>
            </a:solidFill>
            <a:ln>
              <a:noFill/>
            </a:ln>
          </p:spPr>
        </p:sp>
        <p:sp>
          <p:nvSpPr>
            <p:cNvPr id="33" name="Google Shape;33;p5"/>
            <p:cNvSpPr/>
            <p:nvPr/>
          </p:nvSpPr>
          <p:spPr>
            <a:xfrm>
              <a:off x="-6025" y="2"/>
              <a:ext cx="7298300" cy="1471709"/>
            </a:xfrm>
            <a:custGeom>
              <a:avLst/>
              <a:gdLst/>
              <a:ahLst/>
              <a:cxnLst/>
              <a:rect l="l" t="t" r="r" b="b"/>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34" name="Google Shape;34;p5"/>
            <p:cNvSpPr/>
            <p:nvPr/>
          </p:nvSpPr>
          <p:spPr>
            <a:xfrm>
              <a:off x="3596100" y="4667000"/>
              <a:ext cx="5090700" cy="476500"/>
            </a:xfrm>
            <a:custGeom>
              <a:avLst/>
              <a:gdLst/>
              <a:ahLst/>
              <a:cxnLst/>
              <a:rect l="l" t="t" r="r" b="b"/>
              <a:pathLst>
                <a:path w="203628" h="19060" extrusionOk="0">
                  <a:moveTo>
                    <a:pt x="0" y="19060"/>
                  </a:moveTo>
                  <a:lnTo>
                    <a:pt x="203628" y="19060"/>
                  </a:lnTo>
                  <a:lnTo>
                    <a:pt x="157305" y="0"/>
                  </a:lnTo>
                  <a:close/>
                </a:path>
              </a:pathLst>
            </a:custGeom>
            <a:solidFill>
              <a:srgbClr val="004C52"/>
            </a:solidFill>
            <a:ln>
              <a:noFill/>
            </a:ln>
          </p:spPr>
        </p:sp>
        <p:sp>
          <p:nvSpPr>
            <p:cNvPr id="35" name="Google Shape;35;p5"/>
            <p:cNvSpPr/>
            <p:nvPr/>
          </p:nvSpPr>
          <p:spPr>
            <a:xfrm>
              <a:off x="5525000" y="4692625"/>
              <a:ext cx="3637100" cy="470475"/>
            </a:xfrm>
            <a:custGeom>
              <a:avLst/>
              <a:gdLst/>
              <a:ahLst/>
              <a:cxnLst/>
              <a:rect l="l" t="t" r="r" b="b"/>
              <a:pathLst>
                <a:path w="145484" h="18819" extrusionOk="0">
                  <a:moveTo>
                    <a:pt x="145484" y="0"/>
                  </a:moveTo>
                  <a:lnTo>
                    <a:pt x="145484" y="18819"/>
                  </a:lnTo>
                  <a:lnTo>
                    <a:pt x="0" y="18819"/>
                  </a:lnTo>
                  <a:close/>
                </a:path>
              </a:pathLst>
            </a:custGeom>
            <a:solidFill>
              <a:srgbClr val="00AE9D">
                <a:alpha val="83460"/>
              </a:srgbClr>
            </a:solidFill>
            <a:ln>
              <a:noFill/>
            </a:ln>
          </p:spPr>
        </p:sp>
        <p:sp>
          <p:nvSpPr>
            <p:cNvPr id="36" name="Google Shape;36;p5"/>
            <p:cNvSpPr/>
            <p:nvPr/>
          </p:nvSpPr>
          <p:spPr>
            <a:xfrm>
              <a:off x="7521475" y="4023125"/>
              <a:ext cx="1634600" cy="1139975"/>
            </a:xfrm>
            <a:custGeom>
              <a:avLst/>
              <a:gdLst/>
              <a:ahLst/>
              <a:cxnLst/>
              <a:rect l="l" t="t" r="r" b="b"/>
              <a:pathLst>
                <a:path w="65384" h="45599" extrusionOk="0">
                  <a:moveTo>
                    <a:pt x="65384" y="27022"/>
                  </a:moveTo>
                  <a:lnTo>
                    <a:pt x="65384" y="0"/>
                  </a:lnTo>
                  <a:lnTo>
                    <a:pt x="0" y="45599"/>
                  </a:lnTo>
                  <a:close/>
                </a:path>
              </a:pathLst>
            </a:custGeom>
            <a:solidFill>
              <a:srgbClr val="ABE33F">
                <a:alpha val="81150"/>
              </a:srgbClr>
            </a:solidFill>
            <a:ln>
              <a:noFill/>
            </a:ln>
          </p:spPr>
        </p:sp>
      </p:grpSp>
      <p:sp>
        <p:nvSpPr>
          <p:cNvPr id="37" name="Google Shape;37;p5"/>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8" name="Google Shape;38;p5"/>
          <p:cNvSpPr txBox="1">
            <a:spLocks noGrp="1"/>
          </p:cNvSpPr>
          <p:nvPr>
            <p:ph type="body" idx="1"/>
          </p:nvPr>
        </p:nvSpPr>
        <p:spPr>
          <a:xfrm>
            <a:off x="886650" y="1598408"/>
            <a:ext cx="7370700" cy="33273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39" name="Google Shape;39;p5"/>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
        <p:nvSpPr>
          <p:cNvPr id="85" name="Google Shape;85;p10"/>
          <p:cNvSpPr/>
          <p:nvPr/>
        </p:nvSpPr>
        <p:spPr>
          <a:xfrm>
            <a:off x="-2355" y="0"/>
            <a:ext cx="5209571" cy="983354"/>
          </a:xfrm>
          <a:custGeom>
            <a:avLst/>
            <a:gdLst/>
            <a:ahLst/>
            <a:cxnLst/>
            <a:rect l="l" t="t" r="r" b="b"/>
            <a:pathLst>
              <a:path w="342116" h="53320" extrusionOk="0">
                <a:moveTo>
                  <a:pt x="0" y="0"/>
                </a:moveTo>
                <a:lnTo>
                  <a:pt x="0" y="53320"/>
                </a:lnTo>
                <a:lnTo>
                  <a:pt x="342116" y="0"/>
                </a:lnTo>
                <a:close/>
              </a:path>
            </a:pathLst>
          </a:custGeom>
          <a:solidFill>
            <a:srgbClr val="004C52"/>
          </a:solidFill>
          <a:ln>
            <a:noFill/>
          </a:ln>
        </p:spPr>
      </p:sp>
      <p:sp>
        <p:nvSpPr>
          <p:cNvPr id="86" name="Google Shape;86;p10"/>
          <p:cNvSpPr/>
          <p:nvPr/>
        </p:nvSpPr>
        <p:spPr>
          <a:xfrm>
            <a:off x="-6025" y="2"/>
            <a:ext cx="4445394" cy="1085644"/>
          </a:xfrm>
          <a:custGeom>
            <a:avLst/>
            <a:gdLst/>
            <a:ahLst/>
            <a:cxnLst/>
            <a:rect l="l" t="t" r="r" b="b"/>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87" name="Google Shape;87;p10"/>
          <p:cNvSpPr/>
          <p:nvPr/>
        </p:nvSpPr>
        <p:spPr>
          <a:xfrm>
            <a:off x="6375475" y="4745747"/>
            <a:ext cx="2548913" cy="400879"/>
          </a:xfrm>
          <a:custGeom>
            <a:avLst/>
            <a:gdLst/>
            <a:ahLst/>
            <a:cxnLst/>
            <a:rect l="l" t="t" r="r" b="b"/>
            <a:pathLst>
              <a:path w="203628" h="19060" extrusionOk="0">
                <a:moveTo>
                  <a:pt x="0" y="19060"/>
                </a:moveTo>
                <a:lnTo>
                  <a:pt x="203628" y="19060"/>
                </a:lnTo>
                <a:lnTo>
                  <a:pt x="157305" y="0"/>
                </a:lnTo>
                <a:close/>
              </a:path>
            </a:pathLst>
          </a:custGeom>
          <a:solidFill>
            <a:srgbClr val="004C52"/>
          </a:solidFill>
          <a:ln>
            <a:noFill/>
          </a:ln>
        </p:spPr>
      </p:sp>
      <p:sp>
        <p:nvSpPr>
          <p:cNvPr id="88" name="Google Shape;88;p10"/>
          <p:cNvSpPr/>
          <p:nvPr/>
        </p:nvSpPr>
        <p:spPr>
          <a:xfrm>
            <a:off x="7341180" y="4767304"/>
            <a:ext cx="1821096" cy="395811"/>
          </a:xfrm>
          <a:custGeom>
            <a:avLst/>
            <a:gdLst/>
            <a:ahLst/>
            <a:cxnLst/>
            <a:rect l="l" t="t" r="r" b="b"/>
            <a:pathLst>
              <a:path w="145484" h="18819" extrusionOk="0">
                <a:moveTo>
                  <a:pt x="145484" y="0"/>
                </a:moveTo>
                <a:lnTo>
                  <a:pt x="145484" y="18819"/>
                </a:lnTo>
                <a:lnTo>
                  <a:pt x="0" y="18819"/>
                </a:lnTo>
                <a:close/>
              </a:path>
            </a:pathLst>
          </a:custGeom>
          <a:solidFill>
            <a:srgbClr val="00AE9D">
              <a:alpha val="83460"/>
            </a:srgbClr>
          </a:solidFill>
          <a:ln>
            <a:noFill/>
          </a:ln>
        </p:spPr>
      </p:sp>
      <p:sp>
        <p:nvSpPr>
          <p:cNvPr id="89" name="Google Shape;89;p10"/>
          <p:cNvSpPr/>
          <p:nvPr/>
        </p:nvSpPr>
        <p:spPr>
          <a:xfrm>
            <a:off x="8340717" y="4204075"/>
            <a:ext cx="818444" cy="959061"/>
          </a:xfrm>
          <a:custGeom>
            <a:avLst/>
            <a:gdLst/>
            <a:ahLst/>
            <a:cxnLst/>
            <a:rect l="l" t="t" r="r" b="b"/>
            <a:pathLst>
              <a:path w="65384" h="45599" extrusionOk="0">
                <a:moveTo>
                  <a:pt x="65384" y="27022"/>
                </a:moveTo>
                <a:lnTo>
                  <a:pt x="65384" y="0"/>
                </a:lnTo>
                <a:lnTo>
                  <a:pt x="0" y="45599"/>
                </a:lnTo>
                <a:close/>
              </a:path>
            </a:pathLst>
          </a:custGeom>
          <a:solidFill>
            <a:srgbClr val="ABE33F">
              <a:alpha val="81150"/>
            </a:srgbClr>
          </a:solidFill>
          <a:ln>
            <a:noFill/>
          </a:ln>
        </p:spPr>
      </p:sp>
      <p:sp>
        <p:nvSpPr>
          <p:cNvPr id="90" name="Google Shape;90;p10"/>
          <p:cNvSpPr/>
          <p:nvPr/>
        </p:nvSpPr>
        <p:spPr>
          <a:xfrm>
            <a:off x="1559025" y="-6025"/>
            <a:ext cx="4116775" cy="944875"/>
          </a:xfrm>
          <a:custGeom>
            <a:avLst/>
            <a:gdLst/>
            <a:ahLst/>
            <a:cxnLst/>
            <a:rect l="l" t="t" r="r" b="b"/>
            <a:pathLst>
              <a:path w="164671" h="37795" extrusionOk="0">
                <a:moveTo>
                  <a:pt x="0" y="241"/>
                </a:moveTo>
                <a:lnTo>
                  <a:pt x="132407" y="37795"/>
                </a:lnTo>
                <a:lnTo>
                  <a:pt x="164671" y="0"/>
                </a:lnTo>
                <a:lnTo>
                  <a:pt x="160329" y="241"/>
                </a:lnTo>
                <a:close/>
              </a:path>
            </a:pathLst>
          </a:custGeom>
          <a:solidFill>
            <a:srgbClr val="00AE9D">
              <a:alpha val="83460"/>
            </a:srgbClr>
          </a:solidFill>
          <a:ln>
            <a:noFill/>
          </a:ln>
        </p:spPr>
      </p:sp>
      <p:sp>
        <p:nvSpPr>
          <p:cNvPr id="91" name="Google Shape;91;p10"/>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886650" y="1598408"/>
            <a:ext cx="7370700" cy="33273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rgbClr val="ABE33F"/>
              </a:buClr>
              <a:buSzPts val="2400"/>
              <a:buFont typeface="Karla"/>
              <a:buChar char="◆"/>
              <a:defRPr sz="2400">
                <a:solidFill>
                  <a:srgbClr val="004C52"/>
                </a:solidFill>
                <a:latin typeface="Karla"/>
                <a:ea typeface="Karla"/>
                <a:cs typeface="Karla"/>
                <a:sym typeface="Karla"/>
              </a:defRPr>
            </a:lvl1pPr>
            <a:lvl2pPr marL="914400" lvl="1" indent="-381000">
              <a:spcBef>
                <a:spcPts val="0"/>
              </a:spcBef>
              <a:spcAft>
                <a:spcPts val="0"/>
              </a:spcAft>
              <a:buClr>
                <a:srgbClr val="ABE33F"/>
              </a:buClr>
              <a:buSzPts val="2400"/>
              <a:buFont typeface="Karla"/>
              <a:buChar char="◆"/>
              <a:defRPr sz="2400">
                <a:solidFill>
                  <a:srgbClr val="004C52"/>
                </a:solidFill>
                <a:latin typeface="Karla"/>
                <a:ea typeface="Karla"/>
                <a:cs typeface="Karla"/>
                <a:sym typeface="Karla"/>
              </a:defRPr>
            </a:lvl2pPr>
            <a:lvl3pPr marL="1371600" lvl="2" indent="-381000">
              <a:spcBef>
                <a:spcPts val="0"/>
              </a:spcBef>
              <a:spcAft>
                <a:spcPts val="0"/>
              </a:spcAft>
              <a:buClr>
                <a:srgbClr val="ABE33F"/>
              </a:buClr>
              <a:buSzPts val="2400"/>
              <a:buFont typeface="Karla"/>
              <a:buChar char="◇"/>
              <a:defRPr sz="2400">
                <a:solidFill>
                  <a:srgbClr val="004C52"/>
                </a:solidFill>
                <a:latin typeface="Karla"/>
                <a:ea typeface="Karla"/>
                <a:cs typeface="Karla"/>
                <a:sym typeface="Karla"/>
              </a:defRPr>
            </a:lvl3pPr>
            <a:lvl4pPr marL="1828800" lvl="3"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4pPr>
            <a:lvl5pPr marL="2286000" lvl="4"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5pPr>
            <a:lvl6pPr marL="2743200" lvl="5"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6pPr>
            <a:lvl7pPr marL="3200400" lvl="6"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7pPr>
            <a:lvl8pPr marL="3657600" lvl="7"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8pPr>
            <a:lvl9pPr marL="4114800" lvl="8"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9pPr>
          </a:lstStyle>
          <a:p>
            <a:endParaRPr/>
          </a:p>
        </p:txBody>
      </p:sp>
      <p:sp>
        <p:nvSpPr>
          <p:cNvPr id="7" name="Google Shape;7;p1"/>
          <p:cNvSpPr txBox="1">
            <a:spLocks noGrp="1"/>
          </p:cNvSpPr>
          <p:nvPr>
            <p:ph type="title"/>
          </p:nvPr>
        </p:nvSpPr>
        <p:spPr>
          <a:xfrm>
            <a:off x="886650" y="398400"/>
            <a:ext cx="7370700" cy="85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1pPr>
            <a:lvl2pPr lvl="1">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2pPr>
            <a:lvl3pPr lvl="2">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3pPr>
            <a:lvl4pPr lvl="3">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4pPr>
            <a:lvl5pPr lvl="4">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5pPr>
            <a:lvl6pPr lvl="5">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6pPr>
            <a:lvl7pPr lvl="6">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7pPr>
            <a:lvl8pPr lvl="7">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8pPr>
            <a:lvl9pPr lvl="8">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9pPr>
          </a:lstStyle>
          <a:p>
            <a:endParaRPr/>
          </a:p>
        </p:txBody>
      </p:sp>
      <p:sp>
        <p:nvSpPr>
          <p:cNvPr id="8" name="Google Shape;8;p1"/>
          <p:cNvSpPr txBox="1">
            <a:spLocks noGrp="1"/>
          </p:cNvSpPr>
          <p:nvPr>
            <p:ph type="sldNum" idx="12"/>
          </p:nvPr>
        </p:nvSpPr>
        <p:spPr>
          <a:xfrm>
            <a:off x="27122" y="4749851"/>
            <a:ext cx="548700" cy="393600"/>
          </a:xfrm>
          <a:prstGeom prst="rect">
            <a:avLst/>
          </a:prstGeom>
          <a:noFill/>
          <a:ln>
            <a:noFill/>
          </a:ln>
        </p:spPr>
        <p:txBody>
          <a:bodyPr spcFirstLastPara="1" wrap="square" lIns="91425" tIns="91425" rIns="91425" bIns="91425" anchor="t" anchorCtr="0">
            <a:noAutofit/>
          </a:bodyPr>
          <a:lstStyle>
            <a:lvl1pPr lvl="0">
              <a:buNone/>
              <a:defRPr sz="1200">
                <a:solidFill>
                  <a:srgbClr val="00AE9D"/>
                </a:solidFill>
                <a:latin typeface="Karla"/>
                <a:ea typeface="Karla"/>
                <a:cs typeface="Karla"/>
                <a:sym typeface="Karla"/>
              </a:defRPr>
            </a:lvl1pPr>
            <a:lvl2pPr lvl="1">
              <a:buNone/>
              <a:defRPr sz="1200">
                <a:solidFill>
                  <a:srgbClr val="00AE9D"/>
                </a:solidFill>
                <a:latin typeface="Karla"/>
                <a:ea typeface="Karla"/>
                <a:cs typeface="Karla"/>
                <a:sym typeface="Karla"/>
              </a:defRPr>
            </a:lvl2pPr>
            <a:lvl3pPr lvl="2">
              <a:buNone/>
              <a:defRPr sz="1200">
                <a:solidFill>
                  <a:srgbClr val="00AE9D"/>
                </a:solidFill>
                <a:latin typeface="Karla"/>
                <a:ea typeface="Karla"/>
                <a:cs typeface="Karla"/>
                <a:sym typeface="Karla"/>
              </a:defRPr>
            </a:lvl3pPr>
            <a:lvl4pPr lvl="3">
              <a:buNone/>
              <a:defRPr sz="1200">
                <a:solidFill>
                  <a:srgbClr val="00AE9D"/>
                </a:solidFill>
                <a:latin typeface="Karla"/>
                <a:ea typeface="Karla"/>
                <a:cs typeface="Karla"/>
                <a:sym typeface="Karla"/>
              </a:defRPr>
            </a:lvl4pPr>
            <a:lvl5pPr lvl="4">
              <a:buNone/>
              <a:defRPr sz="1200">
                <a:solidFill>
                  <a:srgbClr val="00AE9D"/>
                </a:solidFill>
                <a:latin typeface="Karla"/>
                <a:ea typeface="Karla"/>
                <a:cs typeface="Karla"/>
                <a:sym typeface="Karla"/>
              </a:defRPr>
            </a:lvl5pPr>
            <a:lvl6pPr lvl="5">
              <a:buNone/>
              <a:defRPr sz="1200">
                <a:solidFill>
                  <a:srgbClr val="00AE9D"/>
                </a:solidFill>
                <a:latin typeface="Karla"/>
                <a:ea typeface="Karla"/>
                <a:cs typeface="Karla"/>
                <a:sym typeface="Karla"/>
              </a:defRPr>
            </a:lvl6pPr>
            <a:lvl7pPr lvl="6">
              <a:buNone/>
              <a:defRPr sz="1200">
                <a:solidFill>
                  <a:srgbClr val="00AE9D"/>
                </a:solidFill>
                <a:latin typeface="Karla"/>
                <a:ea typeface="Karla"/>
                <a:cs typeface="Karla"/>
                <a:sym typeface="Karla"/>
              </a:defRPr>
            </a:lvl7pPr>
            <a:lvl8pPr lvl="7">
              <a:buNone/>
              <a:defRPr sz="1200">
                <a:solidFill>
                  <a:srgbClr val="00AE9D"/>
                </a:solidFill>
                <a:latin typeface="Karla"/>
                <a:ea typeface="Karla"/>
                <a:cs typeface="Karla"/>
                <a:sym typeface="Karla"/>
              </a:defRPr>
            </a:lvl8pPr>
            <a:lvl9pPr lvl="8">
              <a:buNone/>
              <a:defRPr sz="1200">
                <a:solidFill>
                  <a:srgbClr val="00AE9D"/>
                </a:solidFill>
                <a:latin typeface="Karla"/>
                <a:ea typeface="Karla"/>
                <a:cs typeface="Karla"/>
                <a:sym typeface="Karla"/>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6"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Wooniety/Intro-to-XSS-and-SQL-with-Azure.git"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localhost:3000/"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7.sv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Hacker_behind_PC.svg"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6.sv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8" Type="http://schemas.openxmlformats.org/officeDocument/2006/relationships/hyperlink" Target="https://en.wikipedia.org/wiki/File:Octicons-mark-github.svg" TargetMode="External"/><Relationship Id="rId3" Type="http://schemas.openxmlformats.org/officeDocument/2006/relationships/hyperlink" Target="https://github.com/Wooniety" TargetMode="External"/><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github.com/Blahblahlolhahaha" TargetMode="External"/><Relationship Id="rId5" Type="http://schemas.openxmlformats.org/officeDocument/2006/relationships/image" Target="../media/image2.JPG"/><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20.sv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12.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Hacker_behind_PC.svg"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Wooniety/Intro-to-XSS-and-SQL-with-Azure"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hyperlink" Target="https://www.npmjs.com/get-npm" TargetMode="External"/><Relationship Id="rId4" Type="http://schemas.openxmlformats.org/officeDocument/2006/relationships/hyperlink" Target="https://nodejs.org/en/download/"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1"/>
          <p:cNvSpPr txBox="1">
            <a:spLocks noGrp="1"/>
          </p:cNvSpPr>
          <p:nvPr>
            <p:ph type="ctrTitle"/>
          </p:nvPr>
        </p:nvSpPr>
        <p:spPr>
          <a:xfrm>
            <a:off x="1719025" y="1991825"/>
            <a:ext cx="57060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SG" dirty="0"/>
              <a:t>Introduction to </a:t>
            </a:r>
            <a:r>
              <a:rPr lang="en-SG" dirty="0" err="1"/>
              <a:t>Xss</a:t>
            </a:r>
            <a:r>
              <a:rPr lang="en-SG" dirty="0"/>
              <a:t> and </a:t>
            </a:r>
            <a:r>
              <a:rPr lang="en-SG" dirty="0" err="1"/>
              <a:t>SQLi</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4"/>
          <p:cNvSpPr txBox="1">
            <a:spLocks noGrp="1"/>
          </p:cNvSpPr>
          <p:nvPr>
            <p:ph type="ctrTitle"/>
          </p:nvPr>
        </p:nvSpPr>
        <p:spPr>
          <a:xfrm>
            <a:off x="1815525" y="1888150"/>
            <a:ext cx="5513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ABE33F"/>
                </a:solidFill>
              </a:rPr>
              <a:t>2.</a:t>
            </a:r>
            <a:endParaRPr>
              <a:solidFill>
                <a:srgbClr val="ABE33F"/>
              </a:solidFill>
            </a:endParaRPr>
          </a:p>
          <a:p>
            <a:pPr marL="0" lvl="0" indent="0" algn="ctr" rtl="0">
              <a:spcBef>
                <a:spcPts val="0"/>
              </a:spcBef>
              <a:spcAft>
                <a:spcPts val="0"/>
              </a:spcAft>
              <a:buNone/>
            </a:pPr>
            <a:r>
              <a:rPr lang="en"/>
              <a:t>Setup</a:t>
            </a:r>
            <a:endParaRPr/>
          </a:p>
        </p:txBody>
      </p:sp>
      <p:sp>
        <p:nvSpPr>
          <p:cNvPr id="125" name="Google Shape;125;p14"/>
          <p:cNvSpPr txBox="1">
            <a:spLocks noGrp="1"/>
          </p:cNvSpPr>
          <p:nvPr>
            <p:ph type="subTitle" idx="1"/>
          </p:nvPr>
        </p:nvSpPr>
        <p:spPr>
          <a:xfrm>
            <a:off x="1815375" y="2916250"/>
            <a:ext cx="55131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dirty="0"/>
              <a:t>AKA Welcome to the sad travel site</a:t>
            </a:r>
            <a:endParaRPr dirty="0"/>
          </a:p>
        </p:txBody>
      </p:sp>
      <p:sp>
        <p:nvSpPr>
          <p:cNvPr id="126" name="Google Shape;126;p1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10</a:t>
            </a:fld>
            <a:endParaRPr/>
          </a:p>
        </p:txBody>
      </p:sp>
    </p:spTree>
    <p:extLst>
      <p:ext uri="{BB962C8B-B14F-4D97-AF65-F5344CB8AC3E}">
        <p14:creationId xmlns:p14="http://schemas.microsoft.com/office/powerpoint/2010/main" val="3538496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6"/>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a:t>Setup</a:t>
            </a:r>
            <a:endParaRPr lang="en-US"/>
          </a:p>
        </p:txBody>
      </p:sp>
      <p:sp>
        <p:nvSpPr>
          <p:cNvPr id="138" name="Google Shape;138;p16"/>
          <p:cNvSpPr txBox="1">
            <a:spLocks noGrp="1"/>
          </p:cNvSpPr>
          <p:nvPr>
            <p:ph type="body" idx="1"/>
          </p:nvPr>
        </p:nvSpPr>
        <p:spPr>
          <a:xfrm>
            <a:off x="886650" y="1598408"/>
            <a:ext cx="7370700" cy="3327300"/>
          </a:xfrm>
          <a:prstGeom prst="rect">
            <a:avLst/>
          </a:prstGeom>
        </p:spPr>
        <p:txBody>
          <a:bodyPr spcFirstLastPara="1" wrap="square" lIns="91425" tIns="91425" rIns="91425" bIns="91425" anchor="t" anchorCtr="0">
            <a:noAutofit/>
          </a:bodyPr>
          <a:lstStyle/>
          <a:p>
            <a:r>
              <a:rPr lang="en" dirty="0"/>
              <a:t>Download the repo </a:t>
            </a:r>
            <a:r>
              <a:rPr lang="en" dirty="0">
                <a:hlinkClick r:id="rId3"/>
              </a:rPr>
              <a:t>https://github.com/Wooniety/Intro-to-XSS-and-SQL-with-Azure.git</a:t>
            </a:r>
            <a:endParaRPr lang="en-US" dirty="0"/>
          </a:p>
          <a:p>
            <a:r>
              <a:rPr lang="en-US" dirty="0"/>
              <a:t>Open </a:t>
            </a:r>
            <a:r>
              <a:rPr lang="en-US" dirty="0">
                <a:solidFill>
                  <a:schemeClr val="bg2"/>
                </a:solidFill>
                <a:latin typeface="Consolas" panose="020B0609020204030204" pitchFamily="49" charset="0"/>
              </a:rPr>
              <a:t>sed travels</a:t>
            </a:r>
            <a:r>
              <a:rPr lang="en-US" dirty="0">
                <a:solidFill>
                  <a:schemeClr val="bg2"/>
                </a:solidFill>
              </a:rPr>
              <a:t> </a:t>
            </a:r>
            <a:r>
              <a:rPr lang="en-US" dirty="0"/>
              <a:t>in IDE of your choice</a:t>
            </a:r>
          </a:p>
          <a:p>
            <a:r>
              <a:rPr lang="en-US" dirty="0"/>
              <a:t>Open a terminal and run </a:t>
            </a:r>
            <a:r>
              <a:rPr lang="en-US" dirty="0" err="1"/>
              <a:t>npm</a:t>
            </a:r>
            <a:r>
              <a:rPr lang="en-US" dirty="0"/>
              <a:t> install</a:t>
            </a:r>
          </a:p>
          <a:p>
            <a:r>
              <a:rPr lang="en-US" dirty="0"/>
              <a:t>Run </a:t>
            </a:r>
            <a:r>
              <a:rPr lang="en-US" dirty="0">
                <a:solidFill>
                  <a:schemeClr val="bg2"/>
                </a:solidFill>
                <a:latin typeface="Consolas" panose="020B0609020204030204" pitchFamily="49" charset="0"/>
              </a:rPr>
              <a:t>node server.js</a:t>
            </a:r>
            <a:r>
              <a:rPr lang="en-US" dirty="0"/>
              <a:t> to start it</a:t>
            </a:r>
          </a:p>
          <a:p>
            <a:r>
              <a:rPr lang="en-US" dirty="0"/>
              <a:t>Access </a:t>
            </a:r>
            <a:r>
              <a:rPr lang="en-US" dirty="0">
                <a:hlinkClick r:id="rId4"/>
              </a:rPr>
              <a:t>http://localhost:3000</a:t>
            </a:r>
            <a:r>
              <a:rPr lang="en-US" dirty="0"/>
              <a:t> from browser</a:t>
            </a:r>
          </a:p>
        </p:txBody>
      </p:sp>
      <p:sp>
        <p:nvSpPr>
          <p:cNvPr id="139" name="Google Shape;139;p16"/>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933194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4"/>
          <p:cNvSpPr txBox="1">
            <a:spLocks noGrp="1"/>
          </p:cNvSpPr>
          <p:nvPr>
            <p:ph type="ctrTitle"/>
          </p:nvPr>
        </p:nvSpPr>
        <p:spPr>
          <a:xfrm>
            <a:off x="1815525" y="1888150"/>
            <a:ext cx="5513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ABE33F"/>
                </a:solidFill>
              </a:rPr>
              <a:t>3.</a:t>
            </a:r>
            <a:endParaRPr dirty="0">
              <a:solidFill>
                <a:srgbClr val="ABE33F"/>
              </a:solidFill>
            </a:endParaRPr>
          </a:p>
          <a:p>
            <a:pPr marL="0" lvl="0" indent="0" algn="ctr" rtl="0">
              <a:spcBef>
                <a:spcPts val="0"/>
              </a:spcBef>
              <a:spcAft>
                <a:spcPts val="0"/>
              </a:spcAft>
              <a:buNone/>
            </a:pPr>
            <a:r>
              <a:rPr lang="en-SG" dirty="0"/>
              <a:t>Cross-site Scripting</a:t>
            </a:r>
            <a:endParaRPr dirty="0"/>
          </a:p>
        </p:txBody>
      </p:sp>
      <p:sp>
        <p:nvSpPr>
          <p:cNvPr id="125" name="Google Shape;125;p14"/>
          <p:cNvSpPr txBox="1">
            <a:spLocks noGrp="1"/>
          </p:cNvSpPr>
          <p:nvPr>
            <p:ph type="subTitle" idx="1"/>
          </p:nvPr>
        </p:nvSpPr>
        <p:spPr>
          <a:xfrm>
            <a:off x="1815375" y="2916250"/>
            <a:ext cx="55131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XXS</a:t>
            </a:r>
            <a:endParaRPr dirty="0"/>
          </a:p>
        </p:txBody>
      </p:sp>
      <p:sp>
        <p:nvSpPr>
          <p:cNvPr id="126" name="Google Shape;126;p1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27265092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F2604-0E4D-478F-A8D1-FA1372764DA3}"/>
              </a:ext>
            </a:extLst>
          </p:cNvPr>
          <p:cNvSpPr>
            <a:spLocks noGrp="1"/>
          </p:cNvSpPr>
          <p:nvPr>
            <p:ph type="title"/>
          </p:nvPr>
        </p:nvSpPr>
        <p:spPr/>
        <p:txBody>
          <a:bodyPr/>
          <a:lstStyle/>
          <a:p>
            <a:r>
              <a:rPr lang="en-SG" dirty="0"/>
              <a:t>What is XSS?</a:t>
            </a:r>
          </a:p>
        </p:txBody>
      </p:sp>
      <p:sp>
        <p:nvSpPr>
          <p:cNvPr id="4" name="Slide Number Placeholder 3">
            <a:extLst>
              <a:ext uri="{FF2B5EF4-FFF2-40B4-BE49-F238E27FC236}">
                <a16:creationId xmlns:a16="http://schemas.microsoft.com/office/drawing/2014/main" id="{C7DBC4B9-08BE-46C5-8C36-B6EC2DEBA9A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13</a:t>
            </a:fld>
            <a:endParaRPr lang="en"/>
          </a:p>
        </p:txBody>
      </p:sp>
      <p:pic>
        <p:nvPicPr>
          <p:cNvPr id="6" name="Picture 5" descr="Icon&#10;&#10;Description automatically generated">
            <a:extLst>
              <a:ext uri="{FF2B5EF4-FFF2-40B4-BE49-F238E27FC236}">
                <a16:creationId xmlns:a16="http://schemas.microsoft.com/office/drawing/2014/main" id="{BE815F9F-A1E6-4972-8F72-2AEE392275CD}"/>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54105" y="1196639"/>
            <a:ext cx="2518442" cy="2938182"/>
          </a:xfrm>
          <a:prstGeom prst="rect">
            <a:avLst/>
          </a:prstGeom>
        </p:spPr>
      </p:pic>
      <p:sp>
        <p:nvSpPr>
          <p:cNvPr id="7" name="TextBox 6">
            <a:extLst>
              <a:ext uri="{FF2B5EF4-FFF2-40B4-BE49-F238E27FC236}">
                <a16:creationId xmlns:a16="http://schemas.microsoft.com/office/drawing/2014/main" id="{235A9952-558C-40BD-91BD-93647AA5A026}"/>
              </a:ext>
            </a:extLst>
          </p:cNvPr>
          <p:cNvSpPr txBox="1"/>
          <p:nvPr/>
        </p:nvSpPr>
        <p:spPr>
          <a:xfrm>
            <a:off x="2367643" y="5143500"/>
            <a:ext cx="4408714" cy="230832"/>
          </a:xfrm>
          <a:prstGeom prst="rect">
            <a:avLst/>
          </a:prstGeom>
          <a:noFill/>
        </p:spPr>
        <p:txBody>
          <a:bodyPr wrap="square" rtlCol="0">
            <a:spAutoFit/>
          </a:bodyPr>
          <a:lstStyle/>
          <a:p>
            <a:r>
              <a:rPr lang="en-SG" sz="900">
                <a:hlinkClick r:id="rId4" tooltip="https://commons.wikimedia.org/wiki/File:Hacker_behind_PC.svg"/>
              </a:rPr>
              <a:t>This Photo</a:t>
            </a:r>
            <a:r>
              <a:rPr lang="en-SG" sz="900"/>
              <a:t> by Unknown Author is licensed under </a:t>
            </a:r>
            <a:r>
              <a:rPr lang="en-SG" sz="900">
                <a:hlinkClick r:id="rId5" tooltip="https://creativecommons.org/licenses/by-sa/3.0/"/>
              </a:rPr>
              <a:t>CC BY-SA</a:t>
            </a:r>
            <a:endParaRPr lang="en-SG" sz="900"/>
          </a:p>
        </p:txBody>
      </p:sp>
      <p:pic>
        <p:nvPicPr>
          <p:cNvPr id="11" name="Graphic 10" descr="Web design outline">
            <a:extLst>
              <a:ext uri="{FF2B5EF4-FFF2-40B4-BE49-F238E27FC236}">
                <a16:creationId xmlns:a16="http://schemas.microsoft.com/office/drawing/2014/main" id="{44E663DA-5C19-47AB-BC35-3690C6DD461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105466" y="1928157"/>
            <a:ext cx="1842099" cy="1842099"/>
          </a:xfrm>
          <a:prstGeom prst="rect">
            <a:avLst/>
          </a:prstGeom>
        </p:spPr>
      </p:pic>
      <p:sp>
        <p:nvSpPr>
          <p:cNvPr id="12" name="Text Placeholder 2">
            <a:extLst>
              <a:ext uri="{FF2B5EF4-FFF2-40B4-BE49-F238E27FC236}">
                <a16:creationId xmlns:a16="http://schemas.microsoft.com/office/drawing/2014/main" id="{5F2DC748-7EA5-46A5-93B0-38AB2030458F}"/>
              </a:ext>
            </a:extLst>
          </p:cNvPr>
          <p:cNvSpPr>
            <a:spLocks noGrp="1"/>
          </p:cNvSpPr>
          <p:nvPr>
            <p:ph type="body" idx="1"/>
          </p:nvPr>
        </p:nvSpPr>
        <p:spPr>
          <a:xfrm>
            <a:off x="3103280" y="2425649"/>
            <a:ext cx="2461668" cy="672645"/>
          </a:xfrm>
        </p:spPr>
        <p:txBody>
          <a:bodyPr/>
          <a:lstStyle/>
          <a:p>
            <a:pPr marL="76200" indent="0">
              <a:buNone/>
            </a:pPr>
            <a:r>
              <a:rPr lang="en-SG" dirty="0"/>
              <a:t>Malicious code</a:t>
            </a:r>
          </a:p>
        </p:txBody>
      </p:sp>
      <p:cxnSp>
        <p:nvCxnSpPr>
          <p:cNvPr id="14" name="Straight Arrow Connector 13">
            <a:extLst>
              <a:ext uri="{FF2B5EF4-FFF2-40B4-BE49-F238E27FC236}">
                <a16:creationId xmlns:a16="http://schemas.microsoft.com/office/drawing/2014/main" id="{08330313-00A9-4BA8-BCB5-4CADAC3A44E5}"/>
              </a:ext>
            </a:extLst>
          </p:cNvPr>
          <p:cNvCxnSpPr/>
          <p:nvPr/>
        </p:nvCxnSpPr>
        <p:spPr>
          <a:xfrm>
            <a:off x="3103280" y="3098294"/>
            <a:ext cx="2568388"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253B4C39-1B04-4FB1-BC40-6F92AAC1B18A}"/>
              </a:ext>
            </a:extLst>
          </p:cNvPr>
          <p:cNvSpPr txBox="1">
            <a:spLocks/>
          </p:cNvSpPr>
          <p:nvPr/>
        </p:nvSpPr>
        <p:spPr>
          <a:xfrm>
            <a:off x="354105" y="3798498"/>
            <a:ext cx="2461668" cy="672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1pPr>
            <a:lvl2pPr marL="914400" marR="0" lvl="1"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2pPr>
            <a:lvl3pPr marL="1371600" marR="0" lvl="2"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3pPr>
            <a:lvl4pPr marL="1828800" marR="0" lvl="3"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4pPr>
            <a:lvl5pPr marL="2286000" marR="0" lvl="4"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5pPr>
            <a:lvl6pPr marL="2743200" marR="0" lvl="5"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6pPr>
            <a:lvl7pPr marL="3200400" marR="0" lvl="6"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7pPr>
            <a:lvl8pPr marL="3657600" marR="0" lvl="7"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8pPr>
            <a:lvl9pPr marL="4114800" marR="0" lvl="8"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9pPr>
          </a:lstStyle>
          <a:p>
            <a:pPr marL="76200" indent="0">
              <a:buFont typeface="Karla"/>
              <a:buNone/>
            </a:pPr>
            <a:r>
              <a:rPr lang="en-SG" dirty="0"/>
              <a:t>Totally-not-sus</a:t>
            </a:r>
          </a:p>
        </p:txBody>
      </p:sp>
      <p:sp>
        <p:nvSpPr>
          <p:cNvPr id="17" name="Text Placeholder 2">
            <a:extLst>
              <a:ext uri="{FF2B5EF4-FFF2-40B4-BE49-F238E27FC236}">
                <a16:creationId xmlns:a16="http://schemas.microsoft.com/office/drawing/2014/main" id="{73C2B3F7-EB01-47F8-B6F3-20F5B237D0C3}"/>
              </a:ext>
            </a:extLst>
          </p:cNvPr>
          <p:cNvSpPr txBox="1">
            <a:spLocks/>
          </p:cNvSpPr>
          <p:nvPr/>
        </p:nvSpPr>
        <p:spPr>
          <a:xfrm>
            <a:off x="5795682" y="3761873"/>
            <a:ext cx="2461668" cy="672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1pPr>
            <a:lvl2pPr marL="914400" marR="0" lvl="1"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2pPr>
            <a:lvl3pPr marL="1371600" marR="0" lvl="2"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3pPr>
            <a:lvl4pPr marL="1828800" marR="0" lvl="3"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4pPr>
            <a:lvl5pPr marL="2286000" marR="0" lvl="4"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5pPr>
            <a:lvl6pPr marL="2743200" marR="0" lvl="5"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6pPr>
            <a:lvl7pPr marL="3200400" marR="0" lvl="6"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7pPr>
            <a:lvl8pPr marL="3657600" marR="0" lvl="7"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8pPr>
            <a:lvl9pPr marL="4114800" marR="0" lvl="8"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9pPr>
          </a:lstStyle>
          <a:p>
            <a:pPr marL="76200" indent="0" algn="ctr">
              <a:buFont typeface="Karla"/>
              <a:buNone/>
            </a:pPr>
            <a:r>
              <a:rPr lang="en-SG" dirty="0"/>
              <a:t>Website</a:t>
            </a:r>
          </a:p>
        </p:txBody>
      </p:sp>
    </p:spTree>
    <p:extLst>
      <p:ext uri="{BB962C8B-B14F-4D97-AF65-F5344CB8AC3E}">
        <p14:creationId xmlns:p14="http://schemas.microsoft.com/office/powerpoint/2010/main" val="5026724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F2604-0E4D-478F-A8D1-FA1372764DA3}"/>
              </a:ext>
            </a:extLst>
          </p:cNvPr>
          <p:cNvSpPr>
            <a:spLocks noGrp="1"/>
          </p:cNvSpPr>
          <p:nvPr>
            <p:ph type="title"/>
          </p:nvPr>
        </p:nvSpPr>
        <p:spPr/>
        <p:txBody>
          <a:bodyPr/>
          <a:lstStyle/>
          <a:p>
            <a:r>
              <a:rPr lang="en-SG" dirty="0"/>
              <a:t>Types of XSS</a:t>
            </a:r>
          </a:p>
        </p:txBody>
      </p:sp>
      <p:sp>
        <p:nvSpPr>
          <p:cNvPr id="3" name="Text Placeholder 2">
            <a:extLst>
              <a:ext uri="{FF2B5EF4-FFF2-40B4-BE49-F238E27FC236}">
                <a16:creationId xmlns:a16="http://schemas.microsoft.com/office/drawing/2014/main" id="{C01E4CF2-9562-425D-845F-717675970DAC}"/>
              </a:ext>
            </a:extLst>
          </p:cNvPr>
          <p:cNvSpPr>
            <a:spLocks noGrp="1"/>
          </p:cNvSpPr>
          <p:nvPr>
            <p:ph type="body" idx="1"/>
          </p:nvPr>
        </p:nvSpPr>
        <p:spPr/>
        <p:txBody>
          <a:bodyPr/>
          <a:lstStyle/>
          <a:p>
            <a:r>
              <a:rPr lang="en-SG" dirty="0"/>
              <a:t>Reflected XSS</a:t>
            </a:r>
          </a:p>
          <a:p>
            <a:r>
              <a:rPr lang="en-SG" dirty="0"/>
              <a:t>Stored XSS</a:t>
            </a:r>
          </a:p>
          <a:p>
            <a:r>
              <a:rPr lang="en-SG" dirty="0"/>
              <a:t>DOM-Based XSS</a:t>
            </a:r>
          </a:p>
        </p:txBody>
      </p:sp>
      <p:sp>
        <p:nvSpPr>
          <p:cNvPr id="4" name="Slide Number Placeholder 3">
            <a:extLst>
              <a:ext uri="{FF2B5EF4-FFF2-40B4-BE49-F238E27FC236}">
                <a16:creationId xmlns:a16="http://schemas.microsoft.com/office/drawing/2014/main" id="{C7DBC4B9-08BE-46C5-8C36-B6EC2DEBA9A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14</a:t>
            </a:fld>
            <a:endParaRPr lang="en"/>
          </a:p>
        </p:txBody>
      </p:sp>
      <p:sp>
        <p:nvSpPr>
          <p:cNvPr id="5" name="TextBox 4">
            <a:extLst>
              <a:ext uri="{FF2B5EF4-FFF2-40B4-BE49-F238E27FC236}">
                <a16:creationId xmlns:a16="http://schemas.microsoft.com/office/drawing/2014/main" id="{ED52D26A-F2D4-45F0-9987-DEEA8534246A}"/>
              </a:ext>
            </a:extLst>
          </p:cNvPr>
          <p:cNvSpPr txBox="1"/>
          <p:nvPr/>
        </p:nvSpPr>
        <p:spPr>
          <a:xfrm rot="167828">
            <a:off x="4607868" y="1951811"/>
            <a:ext cx="4082095" cy="1569660"/>
          </a:xfrm>
          <a:prstGeom prst="rect">
            <a:avLst/>
          </a:prstGeom>
          <a:noFill/>
        </p:spPr>
        <p:txBody>
          <a:bodyPr wrap="square" rtlCol="0">
            <a:spAutoFit/>
          </a:bodyPr>
          <a:lstStyle/>
          <a:p>
            <a:r>
              <a:rPr lang="en-SG" sz="3200" dirty="0">
                <a:solidFill>
                  <a:schemeClr val="accent2"/>
                </a:solidFill>
              </a:rPr>
              <a:t>THEY ALL DO THE SAME THING IN DIFFERENT WAYS</a:t>
            </a:r>
          </a:p>
        </p:txBody>
      </p:sp>
    </p:spTree>
    <p:extLst>
      <p:ext uri="{BB962C8B-B14F-4D97-AF65-F5344CB8AC3E}">
        <p14:creationId xmlns:p14="http://schemas.microsoft.com/office/powerpoint/2010/main" val="3314500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6"/>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t>Reflected XSS</a:t>
            </a:r>
          </a:p>
        </p:txBody>
      </p:sp>
      <p:sp>
        <p:nvSpPr>
          <p:cNvPr id="139" name="Google Shape;139;p16"/>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15</a:t>
            </a:fld>
            <a:endParaRPr/>
          </a:p>
        </p:txBody>
      </p:sp>
      <p:pic>
        <p:nvPicPr>
          <p:cNvPr id="8" name="Picture 2" descr="Spider-Man Pointing at Spider-Man | Know Your Meme">
            <a:extLst>
              <a:ext uri="{FF2B5EF4-FFF2-40B4-BE49-F238E27FC236}">
                <a16:creationId xmlns:a16="http://schemas.microsoft.com/office/drawing/2014/main" id="{C1D16620-D5FF-4B1C-A3FD-D329A2408A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1107" y="1571595"/>
            <a:ext cx="5641786" cy="317350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F76CB6CA-4A39-4D34-A570-79B84516F07E}"/>
              </a:ext>
            </a:extLst>
          </p:cNvPr>
          <p:cNvPicPr>
            <a:picLocks noChangeAspect="1"/>
          </p:cNvPicPr>
          <p:nvPr/>
        </p:nvPicPr>
        <p:blipFill>
          <a:blip r:embed="rId4"/>
          <a:stretch>
            <a:fillRect/>
          </a:stretch>
        </p:blipFill>
        <p:spPr>
          <a:xfrm>
            <a:off x="5197106" y="1718107"/>
            <a:ext cx="1432482" cy="854920"/>
          </a:xfrm>
          <a:prstGeom prst="rect">
            <a:avLst/>
          </a:prstGeom>
        </p:spPr>
      </p:pic>
      <p:sp>
        <p:nvSpPr>
          <p:cNvPr id="10" name="Rectangle 9">
            <a:extLst>
              <a:ext uri="{FF2B5EF4-FFF2-40B4-BE49-F238E27FC236}">
                <a16:creationId xmlns:a16="http://schemas.microsoft.com/office/drawing/2014/main" id="{C2677401-5146-4C18-8A4A-5D1FCF047B27}"/>
              </a:ext>
            </a:extLst>
          </p:cNvPr>
          <p:cNvSpPr/>
          <p:nvPr/>
        </p:nvSpPr>
        <p:spPr>
          <a:xfrm>
            <a:off x="5607426" y="1904409"/>
            <a:ext cx="611841" cy="316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a:solidFill>
                  <a:schemeClr val="tx2">
                    <a:lumMod val="10000"/>
                  </a:schemeClr>
                </a:solidFill>
              </a:rPr>
              <a:t>sike</a:t>
            </a:r>
          </a:p>
        </p:txBody>
      </p:sp>
      <p:pic>
        <p:nvPicPr>
          <p:cNvPr id="11" name="Picture 10">
            <a:extLst>
              <a:ext uri="{FF2B5EF4-FFF2-40B4-BE49-F238E27FC236}">
                <a16:creationId xmlns:a16="http://schemas.microsoft.com/office/drawing/2014/main" id="{AAB72974-FE25-4DA4-95C7-FCDB941AAA47}"/>
              </a:ext>
            </a:extLst>
          </p:cNvPr>
          <p:cNvPicPr>
            <a:picLocks noChangeAspect="1"/>
          </p:cNvPicPr>
          <p:nvPr/>
        </p:nvPicPr>
        <p:blipFill rotWithShape="1">
          <a:blip r:embed="rId5"/>
          <a:srcRect r="7183"/>
          <a:stretch/>
        </p:blipFill>
        <p:spPr>
          <a:xfrm>
            <a:off x="2575547" y="1672838"/>
            <a:ext cx="1648298" cy="557800"/>
          </a:xfrm>
          <a:prstGeom prst="rect">
            <a:avLst/>
          </a:prstGeom>
        </p:spPr>
      </p:pic>
    </p:spTree>
    <p:extLst>
      <p:ext uri="{BB962C8B-B14F-4D97-AF65-F5344CB8AC3E}">
        <p14:creationId xmlns:p14="http://schemas.microsoft.com/office/powerpoint/2010/main" val="19810660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CE657F8-94D0-4FD1-9CC5-339373C7B1C8}"/>
              </a:ext>
            </a:extLst>
          </p:cNvPr>
          <p:cNvSpPr/>
          <p:nvPr/>
        </p:nvSpPr>
        <p:spPr>
          <a:xfrm>
            <a:off x="4392118" y="2803161"/>
            <a:ext cx="3994879" cy="1798819"/>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3A4F2604-0E4D-478F-A8D1-FA1372764DA3}"/>
              </a:ext>
            </a:extLst>
          </p:cNvPr>
          <p:cNvSpPr>
            <a:spLocks noGrp="1"/>
          </p:cNvSpPr>
          <p:nvPr>
            <p:ph type="title"/>
          </p:nvPr>
        </p:nvSpPr>
        <p:spPr/>
        <p:txBody>
          <a:bodyPr/>
          <a:lstStyle/>
          <a:p>
            <a:r>
              <a:rPr lang="en-SG" dirty="0"/>
              <a:t>Reflected XSS</a:t>
            </a:r>
          </a:p>
        </p:txBody>
      </p:sp>
      <p:sp>
        <p:nvSpPr>
          <p:cNvPr id="3" name="Text Placeholder 2">
            <a:extLst>
              <a:ext uri="{FF2B5EF4-FFF2-40B4-BE49-F238E27FC236}">
                <a16:creationId xmlns:a16="http://schemas.microsoft.com/office/drawing/2014/main" id="{C01E4CF2-9562-425D-845F-717675970DAC}"/>
              </a:ext>
            </a:extLst>
          </p:cNvPr>
          <p:cNvSpPr>
            <a:spLocks noGrp="1"/>
          </p:cNvSpPr>
          <p:nvPr>
            <p:ph type="body" idx="1"/>
          </p:nvPr>
        </p:nvSpPr>
        <p:spPr/>
        <p:txBody>
          <a:bodyPr/>
          <a:lstStyle/>
          <a:p>
            <a:pPr marL="76200" indent="0">
              <a:buNone/>
            </a:pPr>
            <a:r>
              <a:rPr lang="en-SG" dirty="0"/>
              <a:t>Receiving data in a HTTP request and including said data with an immediate response</a:t>
            </a:r>
          </a:p>
          <a:p>
            <a:pPr marL="76200" indent="0">
              <a:buNone/>
            </a:pPr>
            <a:endParaRPr lang="en-SG" dirty="0"/>
          </a:p>
          <a:p>
            <a:pPr marL="76200" indent="0">
              <a:buNone/>
            </a:pPr>
            <a:endParaRPr lang="en-SG" dirty="0"/>
          </a:p>
        </p:txBody>
      </p:sp>
      <p:sp>
        <p:nvSpPr>
          <p:cNvPr id="4" name="Slide Number Placeholder 3">
            <a:extLst>
              <a:ext uri="{FF2B5EF4-FFF2-40B4-BE49-F238E27FC236}">
                <a16:creationId xmlns:a16="http://schemas.microsoft.com/office/drawing/2014/main" id="{C7DBC4B9-08BE-46C5-8C36-B6EC2DEBA9A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16</a:t>
            </a:fld>
            <a:endParaRPr lang="en"/>
          </a:p>
        </p:txBody>
      </p:sp>
      <p:pic>
        <p:nvPicPr>
          <p:cNvPr id="5" name="Picture 4">
            <a:extLst>
              <a:ext uri="{FF2B5EF4-FFF2-40B4-BE49-F238E27FC236}">
                <a16:creationId xmlns:a16="http://schemas.microsoft.com/office/drawing/2014/main" id="{526E7491-8CCF-4588-9A13-140399C24276}"/>
              </a:ext>
            </a:extLst>
          </p:cNvPr>
          <p:cNvPicPr>
            <a:picLocks noChangeAspect="1"/>
          </p:cNvPicPr>
          <p:nvPr/>
        </p:nvPicPr>
        <p:blipFill rotWithShape="1">
          <a:blip r:embed="rId3"/>
          <a:srcRect r="7183"/>
          <a:stretch/>
        </p:blipFill>
        <p:spPr>
          <a:xfrm>
            <a:off x="422228" y="3017254"/>
            <a:ext cx="3075745" cy="1040862"/>
          </a:xfrm>
          <a:prstGeom prst="rect">
            <a:avLst/>
          </a:prstGeom>
          <a:ln w="57150">
            <a:solidFill>
              <a:schemeClr val="tx1"/>
            </a:solidFill>
          </a:ln>
        </p:spPr>
      </p:pic>
      <p:pic>
        <p:nvPicPr>
          <p:cNvPr id="10" name="Picture 9">
            <a:extLst>
              <a:ext uri="{FF2B5EF4-FFF2-40B4-BE49-F238E27FC236}">
                <a16:creationId xmlns:a16="http://schemas.microsoft.com/office/drawing/2014/main" id="{59C81C3E-DC1F-4CA4-BC9E-1FE926E858C8}"/>
              </a:ext>
            </a:extLst>
          </p:cNvPr>
          <p:cNvPicPr>
            <a:picLocks noChangeAspect="1"/>
          </p:cNvPicPr>
          <p:nvPr/>
        </p:nvPicPr>
        <p:blipFill>
          <a:blip r:embed="rId4"/>
          <a:stretch>
            <a:fillRect/>
          </a:stretch>
        </p:blipFill>
        <p:spPr>
          <a:xfrm>
            <a:off x="4778470" y="3922789"/>
            <a:ext cx="2095682" cy="472481"/>
          </a:xfrm>
          <a:prstGeom prst="rect">
            <a:avLst/>
          </a:prstGeom>
        </p:spPr>
      </p:pic>
      <p:pic>
        <p:nvPicPr>
          <p:cNvPr id="8" name="Picture 7">
            <a:extLst>
              <a:ext uri="{FF2B5EF4-FFF2-40B4-BE49-F238E27FC236}">
                <a16:creationId xmlns:a16="http://schemas.microsoft.com/office/drawing/2014/main" id="{6C3EF8B0-63B6-4D95-BB94-DCC38F6FB16F}"/>
              </a:ext>
            </a:extLst>
          </p:cNvPr>
          <p:cNvPicPr>
            <a:picLocks noChangeAspect="1"/>
          </p:cNvPicPr>
          <p:nvPr/>
        </p:nvPicPr>
        <p:blipFill>
          <a:blip r:embed="rId5"/>
          <a:stretch>
            <a:fillRect/>
          </a:stretch>
        </p:blipFill>
        <p:spPr>
          <a:xfrm>
            <a:off x="4654447" y="2944402"/>
            <a:ext cx="3340576" cy="963049"/>
          </a:xfrm>
          <a:prstGeom prst="rect">
            <a:avLst/>
          </a:prstGeom>
        </p:spPr>
      </p:pic>
      <p:cxnSp>
        <p:nvCxnSpPr>
          <p:cNvPr id="13" name="Straight Arrow Connector 12">
            <a:extLst>
              <a:ext uri="{FF2B5EF4-FFF2-40B4-BE49-F238E27FC236}">
                <a16:creationId xmlns:a16="http://schemas.microsoft.com/office/drawing/2014/main" id="{54ABADAB-F619-4729-B0E1-E20A80F28883}"/>
              </a:ext>
            </a:extLst>
          </p:cNvPr>
          <p:cNvCxnSpPr>
            <a:cxnSpLocks/>
          </p:cNvCxnSpPr>
          <p:nvPr/>
        </p:nvCxnSpPr>
        <p:spPr>
          <a:xfrm>
            <a:off x="3627620" y="3425926"/>
            <a:ext cx="584616" cy="0"/>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665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6"/>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t>Stored XSS</a:t>
            </a:r>
          </a:p>
        </p:txBody>
      </p:sp>
      <p:sp>
        <p:nvSpPr>
          <p:cNvPr id="139" name="Google Shape;139;p16"/>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17</a:t>
            </a:fld>
            <a:endParaRPr/>
          </a:p>
        </p:txBody>
      </p:sp>
      <p:pic>
        <p:nvPicPr>
          <p:cNvPr id="7" name="Picture 6" descr="Pin on Cardboard Boxes">
            <a:extLst>
              <a:ext uri="{FF2B5EF4-FFF2-40B4-BE49-F238E27FC236}">
                <a16:creationId xmlns:a16="http://schemas.microsoft.com/office/drawing/2014/main" id="{47D2AFCA-E853-4569-B94E-0147550EE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3947" y="1539015"/>
            <a:ext cx="4265800" cy="320608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6EA3C900-7F0B-49E1-8CF4-8C19C957B3F8}"/>
              </a:ext>
            </a:extLst>
          </p:cNvPr>
          <p:cNvPicPr>
            <a:picLocks noChangeAspect="1"/>
          </p:cNvPicPr>
          <p:nvPr/>
        </p:nvPicPr>
        <p:blipFill rotWithShape="1">
          <a:blip r:embed="rId4"/>
          <a:srcRect r="7183"/>
          <a:stretch/>
        </p:blipFill>
        <p:spPr>
          <a:xfrm rot="19901729">
            <a:off x="3360943" y="3164813"/>
            <a:ext cx="1648298" cy="557800"/>
          </a:xfrm>
          <a:prstGeom prst="rect">
            <a:avLst/>
          </a:prstGeom>
        </p:spPr>
      </p:pic>
      <p:pic>
        <p:nvPicPr>
          <p:cNvPr id="9" name="Picture 8" descr="Pin on Cardboard Boxes">
            <a:extLst>
              <a:ext uri="{FF2B5EF4-FFF2-40B4-BE49-F238E27FC236}">
                <a16:creationId xmlns:a16="http://schemas.microsoft.com/office/drawing/2014/main" id="{3B6FAF8C-2714-46E6-9CEF-C459DC5225A5}"/>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0000" b="90000" l="10000" r="90000">
                        <a14:foregroundMark x1="38105" y1="43137" x2="26947" y2="48179"/>
                        <a14:foregroundMark x1="26947" y1="48179" x2="24000" y2="50980"/>
                        <a14:foregroundMark x1="33053" y1="48739" x2="27368" y2="57423"/>
                        <a14:foregroundMark x1="28421" y1="55462" x2="19368" y2="56303"/>
                        <a14:foregroundMark x1="27579" y1="62185" x2="22947" y2="61905"/>
                        <a14:foregroundMark x1="26316" y1="61345" x2="27368" y2="60224"/>
                        <a14:backgroundMark x1="9895" y1="56022" x2="27368" y2="78151"/>
                        <a14:backgroundMark x1="33053" y1="75350" x2="48421" y2="78992"/>
                        <a14:backgroundMark x1="29510" y1="67223" x2="29895" y2="67787"/>
                        <a14:backgroundMark x1="17474" y1="49580" x2="18572" y2="51190"/>
                        <a14:backgroundMark x1="48632" y1="58543" x2="42316" y2="67787"/>
                        <a14:backgroundMark x1="52632" y1="56863" x2="50526" y2="71989"/>
                        <a14:backgroundMark x1="50526" y1="71989" x2="49684" y2="73389"/>
                        <a14:backgroundMark x1="43158" y1="56303" x2="47579" y2="62465"/>
                        <a14:backgroundMark x1="51789" y1="68627" x2="93684" y2="81513"/>
                        <a14:backgroundMark x1="65895" y1="69748" x2="70737" y2="65266"/>
                        <a14:backgroundMark x1="62316" y1="67227" x2="63789" y2="68067"/>
                        <a14:backgroundMark x1="67368" y1="66106" x2="67368" y2="66106"/>
                        <a14:backgroundMark x1="42105" y1="55182" x2="37895" y2="58263"/>
                        <a14:backgroundMark x1="39789" y1="53782" x2="39158" y2="54622"/>
                        <a14:backgroundMark x1="55579" y1="60224" x2="63579" y2="60784"/>
                        <a14:backgroundMark x1="64842" y1="61625" x2="67789" y2="66106"/>
                      </a14:backgroundRemoval>
                    </a14:imgEffect>
                  </a14:imgLayer>
                </a14:imgProps>
              </a:ext>
              <a:ext uri="{28A0092B-C50C-407E-A947-70E740481C1C}">
                <a14:useLocalDpi xmlns:a14="http://schemas.microsoft.com/office/drawing/2010/main" val="0"/>
              </a:ext>
            </a:extLst>
          </a:blip>
          <a:srcRect l="10548" t="7310" r="16375" b="29599"/>
          <a:stretch/>
        </p:blipFill>
        <p:spPr bwMode="auto">
          <a:xfrm>
            <a:off x="2673927" y="1773382"/>
            <a:ext cx="3117273" cy="2022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0035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F2604-0E4D-478F-A8D1-FA1372764DA3}"/>
              </a:ext>
            </a:extLst>
          </p:cNvPr>
          <p:cNvSpPr>
            <a:spLocks noGrp="1"/>
          </p:cNvSpPr>
          <p:nvPr>
            <p:ph type="title"/>
          </p:nvPr>
        </p:nvSpPr>
        <p:spPr/>
        <p:txBody>
          <a:bodyPr/>
          <a:lstStyle/>
          <a:p>
            <a:r>
              <a:rPr lang="en-SG" dirty="0"/>
              <a:t>Stored XSS (AKA Persistent XSS)</a:t>
            </a:r>
          </a:p>
        </p:txBody>
      </p:sp>
      <p:sp>
        <p:nvSpPr>
          <p:cNvPr id="3" name="Text Placeholder 2">
            <a:extLst>
              <a:ext uri="{FF2B5EF4-FFF2-40B4-BE49-F238E27FC236}">
                <a16:creationId xmlns:a16="http://schemas.microsoft.com/office/drawing/2014/main" id="{C01E4CF2-9562-425D-845F-717675970DAC}"/>
              </a:ext>
            </a:extLst>
          </p:cNvPr>
          <p:cNvSpPr>
            <a:spLocks noGrp="1"/>
          </p:cNvSpPr>
          <p:nvPr>
            <p:ph type="body" idx="1"/>
          </p:nvPr>
        </p:nvSpPr>
        <p:spPr/>
        <p:txBody>
          <a:bodyPr/>
          <a:lstStyle/>
          <a:p>
            <a:pPr marL="76200" indent="0">
              <a:buNone/>
            </a:pPr>
            <a:r>
              <a:rPr lang="en-SG" dirty="0"/>
              <a:t>When unsafe data is saved and sent in later HTTP responses.</a:t>
            </a:r>
          </a:p>
          <a:p>
            <a:pPr marL="76200" indent="0">
              <a:buNone/>
            </a:pPr>
            <a:endParaRPr lang="en-SG" dirty="0"/>
          </a:p>
        </p:txBody>
      </p:sp>
      <p:sp>
        <p:nvSpPr>
          <p:cNvPr id="4" name="Slide Number Placeholder 3">
            <a:extLst>
              <a:ext uri="{FF2B5EF4-FFF2-40B4-BE49-F238E27FC236}">
                <a16:creationId xmlns:a16="http://schemas.microsoft.com/office/drawing/2014/main" id="{C7DBC4B9-08BE-46C5-8C36-B6EC2DEBA9A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18</a:t>
            </a:fld>
            <a:endParaRPr lang="en"/>
          </a:p>
        </p:txBody>
      </p:sp>
      <p:pic>
        <p:nvPicPr>
          <p:cNvPr id="5" name="Picture 4">
            <a:extLst>
              <a:ext uri="{FF2B5EF4-FFF2-40B4-BE49-F238E27FC236}">
                <a16:creationId xmlns:a16="http://schemas.microsoft.com/office/drawing/2014/main" id="{DAA7EAC4-8A66-4C6E-97B5-4782DB419069}"/>
              </a:ext>
            </a:extLst>
          </p:cNvPr>
          <p:cNvPicPr>
            <a:picLocks noChangeAspect="1"/>
          </p:cNvPicPr>
          <p:nvPr/>
        </p:nvPicPr>
        <p:blipFill rotWithShape="1">
          <a:blip r:embed="rId3"/>
          <a:srcRect r="7183"/>
          <a:stretch/>
        </p:blipFill>
        <p:spPr>
          <a:xfrm>
            <a:off x="242347" y="2717451"/>
            <a:ext cx="3075745" cy="1040862"/>
          </a:xfrm>
          <a:prstGeom prst="rect">
            <a:avLst/>
          </a:prstGeom>
          <a:ln w="57150">
            <a:solidFill>
              <a:schemeClr val="tx1"/>
            </a:solidFill>
          </a:ln>
        </p:spPr>
      </p:pic>
      <p:cxnSp>
        <p:nvCxnSpPr>
          <p:cNvPr id="6" name="Straight Arrow Connector 5">
            <a:extLst>
              <a:ext uri="{FF2B5EF4-FFF2-40B4-BE49-F238E27FC236}">
                <a16:creationId xmlns:a16="http://schemas.microsoft.com/office/drawing/2014/main" id="{61A3EBD6-2828-4126-9E7E-1B1C9B92A0FC}"/>
              </a:ext>
            </a:extLst>
          </p:cNvPr>
          <p:cNvCxnSpPr>
            <a:cxnSpLocks/>
            <a:endCxn id="8" idx="1"/>
          </p:cNvCxnSpPr>
          <p:nvPr/>
        </p:nvCxnSpPr>
        <p:spPr>
          <a:xfrm>
            <a:off x="2415934" y="4127384"/>
            <a:ext cx="844974" cy="264852"/>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8" name="Graphic 7" descr="Database with solid fill">
            <a:extLst>
              <a:ext uri="{FF2B5EF4-FFF2-40B4-BE49-F238E27FC236}">
                <a16:creationId xmlns:a16="http://schemas.microsoft.com/office/drawing/2014/main" id="{442B8017-7C45-4798-A5A8-4D2C581D2B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260908" y="3779404"/>
            <a:ext cx="1225664" cy="1225664"/>
          </a:xfrm>
          <a:prstGeom prst="rect">
            <a:avLst/>
          </a:prstGeom>
        </p:spPr>
      </p:pic>
      <p:sp>
        <p:nvSpPr>
          <p:cNvPr id="9" name="Rectangle 8">
            <a:extLst>
              <a:ext uri="{FF2B5EF4-FFF2-40B4-BE49-F238E27FC236}">
                <a16:creationId xmlns:a16="http://schemas.microsoft.com/office/drawing/2014/main" id="{37C1D980-1047-4A71-9DC5-2B8F0D3E9C6D}"/>
              </a:ext>
            </a:extLst>
          </p:cNvPr>
          <p:cNvSpPr/>
          <p:nvPr/>
        </p:nvSpPr>
        <p:spPr>
          <a:xfrm>
            <a:off x="5064473" y="2430509"/>
            <a:ext cx="3994879" cy="1798819"/>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10" name="Picture 9">
            <a:extLst>
              <a:ext uri="{FF2B5EF4-FFF2-40B4-BE49-F238E27FC236}">
                <a16:creationId xmlns:a16="http://schemas.microsoft.com/office/drawing/2014/main" id="{942B876A-3DF4-434B-B055-46C6F54F5A4E}"/>
              </a:ext>
            </a:extLst>
          </p:cNvPr>
          <p:cNvPicPr>
            <a:picLocks noChangeAspect="1"/>
          </p:cNvPicPr>
          <p:nvPr/>
        </p:nvPicPr>
        <p:blipFill>
          <a:blip r:embed="rId6"/>
          <a:stretch>
            <a:fillRect/>
          </a:stretch>
        </p:blipFill>
        <p:spPr>
          <a:xfrm>
            <a:off x="5450825" y="3550137"/>
            <a:ext cx="2095682" cy="472481"/>
          </a:xfrm>
          <a:prstGeom prst="rect">
            <a:avLst/>
          </a:prstGeom>
        </p:spPr>
      </p:pic>
      <p:pic>
        <p:nvPicPr>
          <p:cNvPr id="11" name="Picture 10">
            <a:extLst>
              <a:ext uri="{FF2B5EF4-FFF2-40B4-BE49-F238E27FC236}">
                <a16:creationId xmlns:a16="http://schemas.microsoft.com/office/drawing/2014/main" id="{5164AF87-E938-4735-A809-0CF4543983E4}"/>
              </a:ext>
            </a:extLst>
          </p:cNvPr>
          <p:cNvPicPr>
            <a:picLocks noChangeAspect="1"/>
          </p:cNvPicPr>
          <p:nvPr/>
        </p:nvPicPr>
        <p:blipFill>
          <a:blip r:embed="rId7"/>
          <a:stretch>
            <a:fillRect/>
          </a:stretch>
        </p:blipFill>
        <p:spPr>
          <a:xfrm>
            <a:off x="5326802" y="2571750"/>
            <a:ext cx="3340576" cy="963049"/>
          </a:xfrm>
          <a:prstGeom prst="rect">
            <a:avLst/>
          </a:prstGeom>
        </p:spPr>
      </p:pic>
      <p:cxnSp>
        <p:nvCxnSpPr>
          <p:cNvPr id="13" name="Straight Arrow Connector 12">
            <a:extLst>
              <a:ext uri="{FF2B5EF4-FFF2-40B4-BE49-F238E27FC236}">
                <a16:creationId xmlns:a16="http://schemas.microsoft.com/office/drawing/2014/main" id="{2A11B889-678E-4B1E-9588-02C9211939B9}"/>
              </a:ext>
            </a:extLst>
          </p:cNvPr>
          <p:cNvCxnSpPr>
            <a:cxnSpLocks/>
          </p:cNvCxnSpPr>
          <p:nvPr/>
        </p:nvCxnSpPr>
        <p:spPr>
          <a:xfrm flipV="1">
            <a:off x="4332157" y="3207530"/>
            <a:ext cx="550424" cy="55078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29204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09063-7F21-403A-B0A9-F77A2C1B3438}"/>
              </a:ext>
            </a:extLst>
          </p:cNvPr>
          <p:cNvSpPr>
            <a:spLocks noGrp="1"/>
          </p:cNvSpPr>
          <p:nvPr>
            <p:ph type="title"/>
          </p:nvPr>
        </p:nvSpPr>
        <p:spPr/>
        <p:txBody>
          <a:bodyPr/>
          <a:lstStyle/>
          <a:p>
            <a:r>
              <a:rPr lang="en-SG"/>
              <a:t>DOM Based XSS</a:t>
            </a:r>
          </a:p>
        </p:txBody>
      </p:sp>
      <p:sp>
        <p:nvSpPr>
          <p:cNvPr id="4" name="Slide Number Placeholder 3">
            <a:extLst>
              <a:ext uri="{FF2B5EF4-FFF2-40B4-BE49-F238E27FC236}">
                <a16:creationId xmlns:a16="http://schemas.microsoft.com/office/drawing/2014/main" id="{F1A28DC4-6627-44A6-8B87-E519218BEE8E}"/>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19</a:t>
            </a:fld>
            <a:endParaRPr lang="en"/>
          </a:p>
        </p:txBody>
      </p:sp>
      <p:pic>
        <p:nvPicPr>
          <p:cNvPr id="5" name="Picture 10" descr="Is this a pigeon? The story behind the internet's new favorite meme |  Social media | The Guardian">
            <a:extLst>
              <a:ext uri="{FF2B5EF4-FFF2-40B4-BE49-F238E27FC236}">
                <a16:creationId xmlns:a16="http://schemas.microsoft.com/office/drawing/2014/main" id="{54312895-41D7-4E9E-9E11-275137581F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3687" y="1598408"/>
            <a:ext cx="5267303" cy="316155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4C4EF60-95D6-4BF5-9251-BDCFB4F38F9E}"/>
              </a:ext>
            </a:extLst>
          </p:cNvPr>
          <p:cNvSpPr/>
          <p:nvPr/>
        </p:nvSpPr>
        <p:spPr>
          <a:xfrm>
            <a:off x="3210099" y="4421832"/>
            <a:ext cx="2291695" cy="3593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800" b="1">
                <a:ln w="22225">
                  <a:solidFill>
                    <a:sysClr val="windowText" lastClr="000000"/>
                  </a:solidFill>
                  <a:prstDash val="solid"/>
                </a:ln>
                <a:solidFill>
                  <a:srgbClr val="FFFF00"/>
                </a:solidFill>
                <a:latin typeface="Arial Black" panose="020B0A04020102020204" pitchFamily="34" charset="0"/>
              </a:rPr>
              <a:t>Is this a URL?</a:t>
            </a:r>
          </a:p>
        </p:txBody>
      </p:sp>
      <p:pic>
        <p:nvPicPr>
          <p:cNvPr id="7" name="Picture 6">
            <a:extLst>
              <a:ext uri="{FF2B5EF4-FFF2-40B4-BE49-F238E27FC236}">
                <a16:creationId xmlns:a16="http://schemas.microsoft.com/office/drawing/2014/main" id="{F01382E9-87C4-4289-9CEC-D513CFDC4FEA}"/>
              </a:ext>
            </a:extLst>
          </p:cNvPr>
          <p:cNvPicPr>
            <a:picLocks noChangeAspect="1"/>
          </p:cNvPicPr>
          <p:nvPr/>
        </p:nvPicPr>
        <p:blipFill rotWithShape="1">
          <a:blip r:embed="rId4"/>
          <a:srcRect l="2638" t="23319" r="6398" b="9088"/>
          <a:stretch/>
        </p:blipFill>
        <p:spPr>
          <a:xfrm>
            <a:off x="4568251" y="2003740"/>
            <a:ext cx="2264550" cy="404384"/>
          </a:xfrm>
          <a:prstGeom prst="rect">
            <a:avLst/>
          </a:prstGeom>
        </p:spPr>
      </p:pic>
    </p:spTree>
    <p:extLst>
      <p:ext uri="{BB962C8B-B14F-4D97-AF65-F5344CB8AC3E}">
        <p14:creationId xmlns:p14="http://schemas.microsoft.com/office/powerpoint/2010/main" val="2088555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1" name="Google Shape;111;p13"/>
          <p:cNvSpPr txBox="1">
            <a:spLocks noGrp="1"/>
          </p:cNvSpPr>
          <p:nvPr>
            <p:ph type="subTitle" idx="4294967295"/>
          </p:nvPr>
        </p:nvSpPr>
        <p:spPr>
          <a:xfrm>
            <a:off x="1097448" y="2949962"/>
            <a:ext cx="5351700" cy="2197800"/>
          </a:xfrm>
          <a:prstGeom prst="rect">
            <a:avLst/>
          </a:prstGeom>
        </p:spPr>
        <p:txBody>
          <a:bodyPr spcFirstLastPara="1" wrap="square" lIns="91425" tIns="91425" rIns="91425" bIns="91425" anchor="t" anchorCtr="0">
            <a:noAutofit/>
          </a:bodyPr>
          <a:lstStyle/>
          <a:p>
            <a:pPr marL="0" indent="0">
              <a:buNone/>
            </a:pPr>
            <a:r>
              <a:rPr lang="en-US" sz="3600" b="1" dirty="0"/>
              <a:t>Koh Heng Woon</a:t>
            </a:r>
          </a:p>
          <a:p>
            <a:pPr marL="0" indent="0">
              <a:buClr>
                <a:schemeClr val="dk1"/>
              </a:buClr>
              <a:buSzPts val="1100"/>
              <a:buNone/>
            </a:pPr>
            <a:r>
              <a:rPr lang="en" sz="1800" dirty="0"/>
              <a:t>DISM Student Singapore Polytechnic</a:t>
            </a:r>
          </a:p>
          <a:p>
            <a:pPr marL="0" indent="0">
              <a:buClr>
                <a:schemeClr val="dk1"/>
              </a:buClr>
              <a:buSzPts val="1100"/>
              <a:buNone/>
            </a:pPr>
            <a:r>
              <a:rPr lang="en" sz="1800" dirty="0"/>
              <a:t>1 braincell and it’s for dogs</a:t>
            </a:r>
          </a:p>
          <a:p>
            <a:pPr marL="0" indent="0">
              <a:buClr>
                <a:schemeClr val="dk1"/>
              </a:buClr>
              <a:buSzPts val="1100"/>
              <a:buNone/>
            </a:pPr>
            <a:r>
              <a:rPr lang="en" sz="1800" dirty="0"/>
              <a:t>Find me at  Github        </a:t>
            </a:r>
            <a:r>
              <a:rPr lang="en" sz="1800" b="1" dirty="0">
                <a:hlinkClick r:id="rId3"/>
              </a:rPr>
              <a:t>Wooniety</a:t>
            </a:r>
            <a:endParaRPr lang="en" sz="1800" b="1" dirty="0"/>
          </a:p>
          <a:p>
            <a:pPr marL="0" indent="0">
              <a:buClr>
                <a:schemeClr val="dk1"/>
              </a:buClr>
              <a:buSzPts val="1100"/>
              <a:buNone/>
            </a:pPr>
            <a:r>
              <a:rPr lang="en" sz="1800" dirty="0"/>
              <a:t>wooniety@gmail.com</a:t>
            </a:r>
          </a:p>
          <a:p>
            <a:pPr marL="0" indent="0">
              <a:buClr>
                <a:schemeClr val="dk1"/>
              </a:buClr>
              <a:buSzPts val="1100"/>
              <a:buNone/>
            </a:pPr>
            <a:endParaRPr lang="en" sz="1800" dirty="0"/>
          </a:p>
        </p:txBody>
      </p:sp>
      <p:sp>
        <p:nvSpPr>
          <p:cNvPr id="119" name="Google Shape;119;p13"/>
          <p:cNvSpPr txBox="1">
            <a:spLocks noGrp="1"/>
          </p:cNvSpPr>
          <p:nvPr>
            <p:ph type="sldNum" idx="12"/>
          </p:nvPr>
        </p:nvSpPr>
        <p:spPr>
          <a:xfrm>
            <a:off x="3621436" y="460865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a:t>
            </a:fld>
            <a:endParaRPr/>
          </a:p>
        </p:txBody>
      </p:sp>
      <p:pic>
        <p:nvPicPr>
          <p:cNvPr id="9" name="Picture 8" descr="A group of people sitting at a table using a computer&#10;&#10;Description automatically generated">
            <a:extLst>
              <a:ext uri="{FF2B5EF4-FFF2-40B4-BE49-F238E27FC236}">
                <a16:creationId xmlns:a16="http://schemas.microsoft.com/office/drawing/2014/main" id="{36CA6B6E-0E83-4942-B3F9-00D8D9FF1F7F}"/>
              </a:ext>
            </a:extLst>
          </p:cNvPr>
          <p:cNvPicPr>
            <a:picLocks noChangeAspect="1"/>
          </p:cNvPicPr>
          <p:nvPr/>
        </p:nvPicPr>
        <p:blipFill rotWithShape="1">
          <a:blip r:embed="rId4"/>
          <a:srcRect l="45992" t="15644" r="20546" b="34152"/>
          <a:stretch/>
        </p:blipFill>
        <p:spPr>
          <a:xfrm>
            <a:off x="1376282" y="726855"/>
            <a:ext cx="1980000" cy="1980000"/>
          </a:xfrm>
          <a:prstGeom prst="ellipse">
            <a:avLst/>
          </a:prstGeom>
          <a:ln w="38100">
            <a:solidFill>
              <a:schemeClr val="tx1">
                <a:lumMod val="75000"/>
                <a:lumOff val="25000"/>
              </a:schemeClr>
            </a:solidFill>
            <a:prstDash val="solid"/>
            <a:extLst>
              <a:ext uri="{C807C97D-BFC1-408E-A445-0C87EB9F89A2}">
                <ask:lineSketchStyleProps xmlns:ask="http://schemas.microsoft.com/office/drawing/2018/sketchyshapes" sd="2559674341">
                  <a:custGeom>
                    <a:avLst/>
                    <a:gdLst>
                      <a:gd name="connsiteX0" fmla="*/ 0 w 2160000"/>
                      <a:gd name="connsiteY0" fmla="*/ 1080000 h 2160000"/>
                      <a:gd name="connsiteX1" fmla="*/ 1080000 w 2160000"/>
                      <a:gd name="connsiteY1" fmla="*/ 0 h 2160000"/>
                      <a:gd name="connsiteX2" fmla="*/ 2160000 w 2160000"/>
                      <a:gd name="connsiteY2" fmla="*/ 1080000 h 2160000"/>
                      <a:gd name="connsiteX3" fmla="*/ 1080000 w 2160000"/>
                      <a:gd name="connsiteY3" fmla="*/ 2160000 h 2160000"/>
                      <a:gd name="connsiteX4" fmla="*/ 0 w 2160000"/>
                      <a:gd name="connsiteY4" fmla="*/ 1080000 h 21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0000" h="2160000" fill="none" extrusionOk="0">
                        <a:moveTo>
                          <a:pt x="0" y="1080000"/>
                        </a:moveTo>
                        <a:cubicBezTo>
                          <a:pt x="-22063" y="536533"/>
                          <a:pt x="601625" y="-9312"/>
                          <a:pt x="1080000" y="0"/>
                        </a:cubicBezTo>
                        <a:cubicBezTo>
                          <a:pt x="1683617" y="22703"/>
                          <a:pt x="2260680" y="449826"/>
                          <a:pt x="2160000" y="1080000"/>
                        </a:cubicBezTo>
                        <a:cubicBezTo>
                          <a:pt x="2190484" y="1799751"/>
                          <a:pt x="1636395" y="2123537"/>
                          <a:pt x="1080000" y="2160000"/>
                        </a:cubicBezTo>
                        <a:cubicBezTo>
                          <a:pt x="480794" y="2130521"/>
                          <a:pt x="143353" y="1619248"/>
                          <a:pt x="0" y="1080000"/>
                        </a:cubicBezTo>
                        <a:close/>
                      </a:path>
                      <a:path w="2160000" h="2160000" stroke="0" extrusionOk="0">
                        <a:moveTo>
                          <a:pt x="0" y="1080000"/>
                        </a:moveTo>
                        <a:cubicBezTo>
                          <a:pt x="17495" y="444496"/>
                          <a:pt x="615725" y="-46426"/>
                          <a:pt x="1080000" y="0"/>
                        </a:cubicBezTo>
                        <a:cubicBezTo>
                          <a:pt x="1704748" y="15196"/>
                          <a:pt x="2173156" y="648783"/>
                          <a:pt x="2160000" y="1080000"/>
                        </a:cubicBezTo>
                        <a:cubicBezTo>
                          <a:pt x="2155591" y="1661155"/>
                          <a:pt x="1589623" y="2138717"/>
                          <a:pt x="1080000" y="2160000"/>
                        </a:cubicBezTo>
                        <a:cubicBezTo>
                          <a:pt x="510178" y="2079244"/>
                          <a:pt x="-166368" y="1715878"/>
                          <a:pt x="0" y="1080000"/>
                        </a:cubicBezTo>
                        <a:close/>
                      </a:path>
                    </a:pathLst>
                  </a:custGeom>
                  <ask:type>
                    <ask:lineSketchNone/>
                  </ask:type>
                </ask:lineSketchStyleProps>
              </a:ext>
            </a:extLst>
          </a:ln>
        </p:spPr>
      </p:pic>
      <p:pic>
        <p:nvPicPr>
          <p:cNvPr id="10" name="Picture 9">
            <a:extLst>
              <a:ext uri="{FF2B5EF4-FFF2-40B4-BE49-F238E27FC236}">
                <a16:creationId xmlns:a16="http://schemas.microsoft.com/office/drawing/2014/main" id="{B87EB8D3-450A-4C93-83E0-184C3E0E71DE}"/>
              </a:ext>
            </a:extLst>
          </p:cNvPr>
          <p:cNvPicPr>
            <a:picLocks noChangeAspect="1"/>
          </p:cNvPicPr>
          <p:nvPr/>
        </p:nvPicPr>
        <p:blipFill>
          <a:blip r:embed="rId5"/>
          <a:srcRect l="12500" r="12500"/>
          <a:stretch/>
        </p:blipFill>
        <p:spPr>
          <a:xfrm rot="5400000">
            <a:off x="5307286" y="3058862"/>
            <a:ext cx="1980000" cy="1980000"/>
          </a:xfrm>
          <a:prstGeom prst="ellipse">
            <a:avLst/>
          </a:prstGeom>
          <a:ln w="38100">
            <a:solidFill>
              <a:schemeClr val="tx1">
                <a:lumMod val="75000"/>
                <a:lumOff val="25000"/>
              </a:schemeClr>
            </a:solidFill>
            <a:prstDash val="solid"/>
            <a:extLst>
              <a:ext uri="{C807C97D-BFC1-408E-A445-0C87EB9F89A2}">
                <ask:lineSketchStyleProps xmlns:ask="http://schemas.microsoft.com/office/drawing/2018/sketchyshapes" sd="878760193">
                  <a:custGeom>
                    <a:avLst/>
                    <a:gdLst>
                      <a:gd name="connsiteX0" fmla="*/ 0 w 2160000"/>
                      <a:gd name="connsiteY0" fmla="*/ 1080000 h 2160000"/>
                      <a:gd name="connsiteX1" fmla="*/ 1080000 w 2160000"/>
                      <a:gd name="connsiteY1" fmla="*/ 0 h 2160000"/>
                      <a:gd name="connsiteX2" fmla="*/ 2160000 w 2160000"/>
                      <a:gd name="connsiteY2" fmla="*/ 1080000 h 2160000"/>
                      <a:gd name="connsiteX3" fmla="*/ 1080000 w 2160000"/>
                      <a:gd name="connsiteY3" fmla="*/ 2160000 h 2160000"/>
                      <a:gd name="connsiteX4" fmla="*/ 0 w 2160000"/>
                      <a:gd name="connsiteY4" fmla="*/ 1080000 h 21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0000" h="2160000" fill="none" extrusionOk="0">
                        <a:moveTo>
                          <a:pt x="0" y="1080000"/>
                        </a:moveTo>
                        <a:cubicBezTo>
                          <a:pt x="8078" y="459819"/>
                          <a:pt x="498387" y="-8892"/>
                          <a:pt x="1080000" y="0"/>
                        </a:cubicBezTo>
                        <a:cubicBezTo>
                          <a:pt x="1552019" y="84471"/>
                          <a:pt x="2201920" y="514743"/>
                          <a:pt x="2160000" y="1080000"/>
                        </a:cubicBezTo>
                        <a:cubicBezTo>
                          <a:pt x="2150039" y="1723587"/>
                          <a:pt x="1628220" y="2136662"/>
                          <a:pt x="1080000" y="2160000"/>
                        </a:cubicBezTo>
                        <a:cubicBezTo>
                          <a:pt x="478959" y="2063083"/>
                          <a:pt x="141063" y="1754502"/>
                          <a:pt x="0" y="1080000"/>
                        </a:cubicBezTo>
                        <a:close/>
                      </a:path>
                      <a:path w="2160000" h="2160000" stroke="0" extrusionOk="0">
                        <a:moveTo>
                          <a:pt x="0" y="1080000"/>
                        </a:moveTo>
                        <a:cubicBezTo>
                          <a:pt x="159196" y="503297"/>
                          <a:pt x="497709" y="145823"/>
                          <a:pt x="1080000" y="0"/>
                        </a:cubicBezTo>
                        <a:cubicBezTo>
                          <a:pt x="1674093" y="-29400"/>
                          <a:pt x="2277497" y="407161"/>
                          <a:pt x="2160000" y="1080000"/>
                        </a:cubicBezTo>
                        <a:cubicBezTo>
                          <a:pt x="2232339" y="1751534"/>
                          <a:pt x="1635067" y="2004929"/>
                          <a:pt x="1080000" y="2160000"/>
                        </a:cubicBezTo>
                        <a:cubicBezTo>
                          <a:pt x="328954" y="2225054"/>
                          <a:pt x="34797" y="1737468"/>
                          <a:pt x="0" y="1080000"/>
                        </a:cubicBezTo>
                        <a:close/>
                      </a:path>
                    </a:pathLst>
                  </a:custGeom>
                  <ask:type>
                    <ask:lineSketchNone/>
                  </ask:type>
                </ask:lineSketchStyleProps>
              </a:ext>
            </a:extLst>
          </a:ln>
        </p:spPr>
      </p:pic>
      <p:sp>
        <p:nvSpPr>
          <p:cNvPr id="11" name="Google Shape;111;p13">
            <a:extLst>
              <a:ext uri="{FF2B5EF4-FFF2-40B4-BE49-F238E27FC236}">
                <a16:creationId xmlns:a16="http://schemas.microsoft.com/office/drawing/2014/main" id="{C8DA958A-8699-466F-B113-E1D97483712A}"/>
              </a:ext>
            </a:extLst>
          </p:cNvPr>
          <p:cNvSpPr txBox="1">
            <a:spLocks/>
          </p:cNvSpPr>
          <p:nvPr/>
        </p:nvSpPr>
        <p:spPr>
          <a:xfrm>
            <a:off x="3621436" y="682449"/>
            <a:ext cx="5351700" cy="219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1pPr>
            <a:lvl2pPr marL="914400" marR="0" lvl="1"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2pPr>
            <a:lvl3pPr marL="1371600" marR="0" lvl="2" indent="-381000" algn="l" rtl="0">
              <a:lnSpc>
                <a:spcPct val="100000"/>
              </a:lnSpc>
              <a:spcBef>
                <a:spcPts val="0"/>
              </a:spcBef>
              <a:spcAft>
                <a:spcPts val="0"/>
              </a:spcAft>
              <a:buClr>
                <a:srgbClr val="ABE33F"/>
              </a:buClr>
              <a:buSzPts val="2400"/>
              <a:buFont typeface="Karla"/>
              <a:buChar char="◇"/>
              <a:defRPr sz="2400" b="0" i="0" u="none" strike="noStrike" cap="none">
                <a:solidFill>
                  <a:srgbClr val="004C52"/>
                </a:solidFill>
                <a:latin typeface="Karla"/>
                <a:ea typeface="Karla"/>
                <a:cs typeface="Karla"/>
                <a:sym typeface="Karla"/>
              </a:defRPr>
            </a:lvl3pPr>
            <a:lvl4pPr marL="1828800" marR="0" lvl="3"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4pPr>
            <a:lvl5pPr marL="2286000" marR="0" lvl="4"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5pPr>
            <a:lvl6pPr marL="2743200" marR="0" lvl="5"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6pPr>
            <a:lvl7pPr marL="3200400" marR="0" lvl="6"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7pPr>
            <a:lvl8pPr marL="3657600" marR="0" lvl="7"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8pPr>
            <a:lvl9pPr marL="4114800" marR="0" lvl="8" indent="-381000" algn="l" rtl="0">
              <a:lnSpc>
                <a:spcPct val="100000"/>
              </a:lnSpc>
              <a:spcBef>
                <a:spcPts val="0"/>
              </a:spcBef>
              <a:spcAft>
                <a:spcPts val="0"/>
              </a:spcAft>
              <a:buClr>
                <a:srgbClr val="004C52"/>
              </a:buClr>
              <a:buSzPts val="2400"/>
              <a:buFont typeface="Karla"/>
              <a:buChar char="■"/>
              <a:defRPr sz="2400" b="0" i="0" u="none" strike="noStrike" cap="none">
                <a:solidFill>
                  <a:srgbClr val="004C52"/>
                </a:solidFill>
                <a:latin typeface="Karla"/>
                <a:ea typeface="Karla"/>
                <a:cs typeface="Karla"/>
                <a:sym typeface="Karla"/>
              </a:defRPr>
            </a:lvl9pPr>
          </a:lstStyle>
          <a:p>
            <a:pPr marL="0" indent="0">
              <a:buFont typeface="Karla"/>
              <a:buNone/>
            </a:pPr>
            <a:r>
              <a:rPr lang="en" sz="3600" b="1" dirty="0"/>
              <a:t>Jess Kwek</a:t>
            </a:r>
            <a:endParaRPr lang="en-US" sz="3600" b="1" dirty="0"/>
          </a:p>
          <a:p>
            <a:pPr marL="0" indent="0">
              <a:buClr>
                <a:schemeClr val="dk1"/>
              </a:buClr>
              <a:buSzPts val="1100"/>
              <a:buFont typeface="Karla"/>
              <a:buNone/>
            </a:pPr>
            <a:r>
              <a:rPr lang="en" sz="1800" dirty="0"/>
              <a:t>DISM student at Singapore Polytechnic</a:t>
            </a:r>
          </a:p>
          <a:p>
            <a:pPr marL="0" indent="0">
              <a:buSzPts val="1100"/>
              <a:buNone/>
            </a:pPr>
            <a:r>
              <a:rPr lang="en" sz="1800" dirty="0"/>
              <a:t>Error 404: brain.exe not found</a:t>
            </a:r>
          </a:p>
          <a:p>
            <a:pPr marL="0" indent="0">
              <a:buClr>
                <a:schemeClr val="dk1"/>
              </a:buClr>
              <a:buSzPts val="1100"/>
              <a:buNone/>
            </a:pPr>
            <a:r>
              <a:rPr lang="en" sz="1800" dirty="0"/>
              <a:t>Find me at: </a:t>
            </a:r>
            <a:r>
              <a:rPr lang="en-SG" sz="1800" dirty="0"/>
              <a:t>pikachuuu1436@gmail.com</a:t>
            </a:r>
            <a:r>
              <a:rPr lang="en" sz="1800" dirty="0"/>
              <a:t> </a:t>
            </a:r>
          </a:p>
          <a:p>
            <a:pPr marL="0" indent="0">
              <a:buClr>
                <a:schemeClr val="dk1"/>
              </a:buClr>
              <a:buSzPts val="1100"/>
              <a:buNone/>
            </a:pPr>
            <a:r>
              <a:rPr lang="en" sz="1800" dirty="0"/>
              <a:t>GitHub        </a:t>
            </a:r>
            <a:r>
              <a:rPr lang="en" sz="1800" b="1" dirty="0">
                <a:hlinkClick r:id="rId6"/>
              </a:rPr>
              <a:t>Blahblahlolhahaha</a:t>
            </a:r>
            <a:endParaRPr lang="en" sz="1800" b="1" dirty="0"/>
          </a:p>
        </p:txBody>
      </p:sp>
      <p:sp>
        <p:nvSpPr>
          <p:cNvPr id="13" name="Title 1">
            <a:extLst>
              <a:ext uri="{FF2B5EF4-FFF2-40B4-BE49-F238E27FC236}">
                <a16:creationId xmlns:a16="http://schemas.microsoft.com/office/drawing/2014/main" id="{C5EEB5C3-E460-4D75-B4A7-2395B2669AC0}"/>
              </a:ext>
            </a:extLst>
          </p:cNvPr>
          <p:cNvSpPr txBox="1">
            <a:spLocks/>
          </p:cNvSpPr>
          <p:nvPr/>
        </p:nvSpPr>
        <p:spPr>
          <a:xfrm>
            <a:off x="680432" y="253749"/>
            <a:ext cx="7370700" cy="8574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SG" sz="2400" dirty="0">
                <a:solidFill>
                  <a:schemeClr val="bg1"/>
                </a:solidFill>
                <a:latin typeface="Raleway" panose="020B0604020202020204" charset="0"/>
              </a:rPr>
              <a:t>Who dis?</a:t>
            </a:r>
          </a:p>
        </p:txBody>
      </p:sp>
      <p:pic>
        <p:nvPicPr>
          <p:cNvPr id="4" name="Picture 3" descr="Icon&#10;&#10;Description automatically generated">
            <a:extLst>
              <a:ext uri="{FF2B5EF4-FFF2-40B4-BE49-F238E27FC236}">
                <a16:creationId xmlns:a16="http://schemas.microsoft.com/office/drawing/2014/main" id="{DBD7D908-AB44-4160-B47D-3F918E9998AA}"/>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4499741" y="2460193"/>
            <a:ext cx="303542" cy="303542"/>
          </a:xfrm>
          <a:prstGeom prst="rect">
            <a:avLst/>
          </a:prstGeom>
        </p:spPr>
      </p:pic>
      <p:pic>
        <p:nvPicPr>
          <p:cNvPr id="14" name="Picture 13" descr="Icon&#10;&#10;Description automatically generated">
            <a:extLst>
              <a:ext uri="{FF2B5EF4-FFF2-40B4-BE49-F238E27FC236}">
                <a16:creationId xmlns:a16="http://schemas.microsoft.com/office/drawing/2014/main" id="{CACD42E9-E9ED-40F7-895A-18D18267A8B5}"/>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3174694" y="4393897"/>
            <a:ext cx="303542" cy="303542"/>
          </a:xfrm>
          <a:prstGeom prst="rect">
            <a:avLst/>
          </a:prstGeom>
        </p:spPr>
      </p:pic>
    </p:spTree>
    <p:extLst>
      <p:ext uri="{BB962C8B-B14F-4D97-AF65-F5344CB8AC3E}">
        <p14:creationId xmlns:p14="http://schemas.microsoft.com/office/powerpoint/2010/main" val="2588754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F2604-0E4D-478F-A8D1-FA1372764DA3}"/>
              </a:ext>
            </a:extLst>
          </p:cNvPr>
          <p:cNvSpPr>
            <a:spLocks noGrp="1"/>
          </p:cNvSpPr>
          <p:nvPr>
            <p:ph type="title"/>
          </p:nvPr>
        </p:nvSpPr>
        <p:spPr/>
        <p:txBody>
          <a:bodyPr/>
          <a:lstStyle/>
          <a:p>
            <a:r>
              <a:rPr lang="en-SG" dirty="0"/>
              <a:t>DOM-based XSS</a:t>
            </a:r>
          </a:p>
        </p:txBody>
      </p:sp>
      <p:sp>
        <p:nvSpPr>
          <p:cNvPr id="3" name="Text Placeholder 2">
            <a:extLst>
              <a:ext uri="{FF2B5EF4-FFF2-40B4-BE49-F238E27FC236}">
                <a16:creationId xmlns:a16="http://schemas.microsoft.com/office/drawing/2014/main" id="{C01E4CF2-9562-425D-845F-717675970DAC}"/>
              </a:ext>
            </a:extLst>
          </p:cNvPr>
          <p:cNvSpPr>
            <a:spLocks noGrp="1"/>
          </p:cNvSpPr>
          <p:nvPr>
            <p:ph type="body" idx="1"/>
          </p:nvPr>
        </p:nvSpPr>
        <p:spPr/>
        <p:txBody>
          <a:bodyPr/>
          <a:lstStyle/>
          <a:p>
            <a:pPr marL="76200" indent="0">
              <a:buNone/>
            </a:pPr>
            <a:r>
              <a:rPr lang="en-SG" dirty="0"/>
              <a:t>When client-side JS processes data and writes it to DOM</a:t>
            </a:r>
          </a:p>
          <a:p>
            <a:pPr marL="76200" indent="0">
              <a:buNone/>
            </a:pPr>
            <a:endParaRPr lang="en-SG" dirty="0"/>
          </a:p>
        </p:txBody>
      </p:sp>
      <p:sp>
        <p:nvSpPr>
          <p:cNvPr id="4" name="Slide Number Placeholder 3">
            <a:extLst>
              <a:ext uri="{FF2B5EF4-FFF2-40B4-BE49-F238E27FC236}">
                <a16:creationId xmlns:a16="http://schemas.microsoft.com/office/drawing/2014/main" id="{C7DBC4B9-08BE-46C5-8C36-B6EC2DEBA9A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20</a:t>
            </a:fld>
            <a:endParaRPr lang="en"/>
          </a:p>
        </p:txBody>
      </p:sp>
      <p:pic>
        <p:nvPicPr>
          <p:cNvPr id="5" name="Picture 4">
            <a:extLst>
              <a:ext uri="{FF2B5EF4-FFF2-40B4-BE49-F238E27FC236}">
                <a16:creationId xmlns:a16="http://schemas.microsoft.com/office/drawing/2014/main" id="{DAA7EAC4-8A66-4C6E-97B5-4782DB419069}"/>
              </a:ext>
            </a:extLst>
          </p:cNvPr>
          <p:cNvPicPr>
            <a:picLocks noChangeAspect="1"/>
          </p:cNvPicPr>
          <p:nvPr/>
        </p:nvPicPr>
        <p:blipFill rotWithShape="1">
          <a:blip r:embed="rId3"/>
          <a:srcRect r="7183"/>
          <a:stretch/>
        </p:blipFill>
        <p:spPr>
          <a:xfrm>
            <a:off x="242347" y="2717451"/>
            <a:ext cx="3075745" cy="1040862"/>
          </a:xfrm>
          <a:prstGeom prst="rect">
            <a:avLst/>
          </a:prstGeom>
          <a:ln w="57150">
            <a:solidFill>
              <a:schemeClr val="tx1"/>
            </a:solidFill>
          </a:ln>
        </p:spPr>
      </p:pic>
      <p:cxnSp>
        <p:nvCxnSpPr>
          <p:cNvPr id="6" name="Straight Arrow Connector 5">
            <a:extLst>
              <a:ext uri="{FF2B5EF4-FFF2-40B4-BE49-F238E27FC236}">
                <a16:creationId xmlns:a16="http://schemas.microsoft.com/office/drawing/2014/main" id="{61A3EBD6-2828-4126-9E7E-1B1C9B92A0FC}"/>
              </a:ext>
            </a:extLst>
          </p:cNvPr>
          <p:cNvCxnSpPr>
            <a:cxnSpLocks/>
          </p:cNvCxnSpPr>
          <p:nvPr/>
        </p:nvCxnSpPr>
        <p:spPr>
          <a:xfrm>
            <a:off x="2415934" y="4127384"/>
            <a:ext cx="844974" cy="264852"/>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37C1D980-1047-4A71-9DC5-2B8F0D3E9C6D}"/>
              </a:ext>
            </a:extLst>
          </p:cNvPr>
          <p:cNvSpPr/>
          <p:nvPr/>
        </p:nvSpPr>
        <p:spPr>
          <a:xfrm>
            <a:off x="5064473" y="2430509"/>
            <a:ext cx="3994879" cy="1798819"/>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10" name="Picture 9">
            <a:extLst>
              <a:ext uri="{FF2B5EF4-FFF2-40B4-BE49-F238E27FC236}">
                <a16:creationId xmlns:a16="http://schemas.microsoft.com/office/drawing/2014/main" id="{942B876A-3DF4-434B-B055-46C6F54F5A4E}"/>
              </a:ext>
            </a:extLst>
          </p:cNvPr>
          <p:cNvPicPr>
            <a:picLocks noChangeAspect="1"/>
          </p:cNvPicPr>
          <p:nvPr/>
        </p:nvPicPr>
        <p:blipFill>
          <a:blip r:embed="rId4"/>
          <a:stretch>
            <a:fillRect/>
          </a:stretch>
        </p:blipFill>
        <p:spPr>
          <a:xfrm>
            <a:off x="5450825" y="3550137"/>
            <a:ext cx="2095682" cy="472481"/>
          </a:xfrm>
          <a:prstGeom prst="rect">
            <a:avLst/>
          </a:prstGeom>
        </p:spPr>
      </p:pic>
      <p:pic>
        <p:nvPicPr>
          <p:cNvPr id="11" name="Picture 10">
            <a:extLst>
              <a:ext uri="{FF2B5EF4-FFF2-40B4-BE49-F238E27FC236}">
                <a16:creationId xmlns:a16="http://schemas.microsoft.com/office/drawing/2014/main" id="{5164AF87-E938-4735-A809-0CF4543983E4}"/>
              </a:ext>
            </a:extLst>
          </p:cNvPr>
          <p:cNvPicPr>
            <a:picLocks noChangeAspect="1"/>
          </p:cNvPicPr>
          <p:nvPr/>
        </p:nvPicPr>
        <p:blipFill>
          <a:blip r:embed="rId5"/>
          <a:stretch>
            <a:fillRect/>
          </a:stretch>
        </p:blipFill>
        <p:spPr>
          <a:xfrm>
            <a:off x="5326802" y="2571750"/>
            <a:ext cx="3340576" cy="963049"/>
          </a:xfrm>
          <a:prstGeom prst="rect">
            <a:avLst/>
          </a:prstGeom>
        </p:spPr>
      </p:pic>
      <p:cxnSp>
        <p:nvCxnSpPr>
          <p:cNvPr id="13" name="Straight Arrow Connector 12">
            <a:extLst>
              <a:ext uri="{FF2B5EF4-FFF2-40B4-BE49-F238E27FC236}">
                <a16:creationId xmlns:a16="http://schemas.microsoft.com/office/drawing/2014/main" id="{2A11B889-678E-4B1E-9588-02C9211939B9}"/>
              </a:ext>
            </a:extLst>
          </p:cNvPr>
          <p:cNvCxnSpPr>
            <a:cxnSpLocks/>
          </p:cNvCxnSpPr>
          <p:nvPr/>
        </p:nvCxnSpPr>
        <p:spPr>
          <a:xfrm flipV="1">
            <a:off x="4332157" y="3207530"/>
            <a:ext cx="550424" cy="550783"/>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2" name="Graphic 11" descr="Internet with solid fill">
            <a:extLst>
              <a:ext uri="{FF2B5EF4-FFF2-40B4-BE49-F238E27FC236}">
                <a16:creationId xmlns:a16="http://schemas.microsoft.com/office/drawing/2014/main" id="{1F8ADF39-7B2F-493C-825A-361719FCAD2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381788" y="3664704"/>
            <a:ext cx="1190212" cy="1190212"/>
          </a:xfrm>
          <a:prstGeom prst="rect">
            <a:avLst/>
          </a:prstGeom>
        </p:spPr>
      </p:pic>
    </p:spTree>
    <p:extLst>
      <p:ext uri="{BB962C8B-B14F-4D97-AF65-F5344CB8AC3E}">
        <p14:creationId xmlns:p14="http://schemas.microsoft.com/office/powerpoint/2010/main" val="14025870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288B8-E3C4-40A6-835B-396612F72E5B}"/>
              </a:ext>
            </a:extLst>
          </p:cNvPr>
          <p:cNvSpPr>
            <a:spLocks noGrp="1"/>
          </p:cNvSpPr>
          <p:nvPr>
            <p:ph type="title"/>
          </p:nvPr>
        </p:nvSpPr>
        <p:spPr/>
        <p:txBody>
          <a:bodyPr/>
          <a:lstStyle/>
          <a:p>
            <a:r>
              <a:rPr lang="en-SG" dirty="0"/>
              <a:t>What can XSS be used for?</a:t>
            </a:r>
          </a:p>
        </p:txBody>
      </p:sp>
      <p:sp>
        <p:nvSpPr>
          <p:cNvPr id="3" name="Text Placeholder 2">
            <a:extLst>
              <a:ext uri="{FF2B5EF4-FFF2-40B4-BE49-F238E27FC236}">
                <a16:creationId xmlns:a16="http://schemas.microsoft.com/office/drawing/2014/main" id="{0AA5463B-2A76-4430-88A7-9A42EBCF0BA3}"/>
              </a:ext>
            </a:extLst>
          </p:cNvPr>
          <p:cNvSpPr>
            <a:spLocks noGrp="1"/>
          </p:cNvSpPr>
          <p:nvPr>
            <p:ph type="body" idx="1"/>
          </p:nvPr>
        </p:nvSpPr>
        <p:spPr/>
        <p:txBody>
          <a:bodyPr/>
          <a:lstStyle/>
          <a:p>
            <a:r>
              <a:rPr lang="en-US" dirty="0"/>
              <a:t>Read any data that the user is able to access.</a:t>
            </a:r>
          </a:p>
          <a:p>
            <a:r>
              <a:rPr lang="en-US" dirty="0"/>
              <a:t>Capture the user's login credentials.</a:t>
            </a:r>
          </a:p>
          <a:p>
            <a:r>
              <a:rPr lang="en-US" dirty="0"/>
              <a:t>Perform virtual defacement of the web site.</a:t>
            </a:r>
          </a:p>
          <a:p>
            <a:r>
              <a:rPr lang="en-US" dirty="0"/>
              <a:t>Inject trojan functionality into the web site.</a:t>
            </a:r>
            <a:endParaRPr lang="en-SG" dirty="0"/>
          </a:p>
        </p:txBody>
      </p:sp>
      <p:sp>
        <p:nvSpPr>
          <p:cNvPr id="4" name="Slide Number Placeholder 3">
            <a:extLst>
              <a:ext uri="{FF2B5EF4-FFF2-40B4-BE49-F238E27FC236}">
                <a16:creationId xmlns:a16="http://schemas.microsoft.com/office/drawing/2014/main" id="{405D6A57-AEDC-4905-A2E8-7A233C58D258}"/>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21</a:t>
            </a:fld>
            <a:endParaRPr lang="en"/>
          </a:p>
        </p:txBody>
      </p:sp>
      <p:pic>
        <p:nvPicPr>
          <p:cNvPr id="5" name="Picture 4" descr="Icon&#10;&#10;Description automatically generated">
            <a:extLst>
              <a:ext uri="{FF2B5EF4-FFF2-40B4-BE49-F238E27FC236}">
                <a16:creationId xmlns:a16="http://schemas.microsoft.com/office/drawing/2014/main" id="{B6FF26DC-C0CD-4B94-B9C3-B1E11CBE5E9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8124" y="3152855"/>
            <a:ext cx="1627569" cy="1898830"/>
          </a:xfrm>
          <a:prstGeom prst="rect">
            <a:avLst/>
          </a:prstGeom>
        </p:spPr>
      </p:pic>
      <p:sp>
        <p:nvSpPr>
          <p:cNvPr id="6" name="TextBox 5">
            <a:extLst>
              <a:ext uri="{FF2B5EF4-FFF2-40B4-BE49-F238E27FC236}">
                <a16:creationId xmlns:a16="http://schemas.microsoft.com/office/drawing/2014/main" id="{BB8587CE-A04F-459D-9563-F44C5A5B4274}"/>
              </a:ext>
            </a:extLst>
          </p:cNvPr>
          <p:cNvSpPr txBox="1"/>
          <p:nvPr/>
        </p:nvSpPr>
        <p:spPr>
          <a:xfrm>
            <a:off x="1955414" y="7099716"/>
            <a:ext cx="2030492" cy="369332"/>
          </a:xfrm>
          <a:prstGeom prst="rect">
            <a:avLst/>
          </a:prstGeom>
          <a:noFill/>
        </p:spPr>
        <p:txBody>
          <a:bodyPr wrap="square" rtlCol="0">
            <a:spAutoFit/>
          </a:bodyPr>
          <a:lstStyle/>
          <a:p>
            <a:r>
              <a:rPr lang="en-SG" sz="900">
                <a:hlinkClick r:id="rId4" tooltip="https://commons.wikimedia.org/wiki/File:Hacker_behind_PC.svg"/>
              </a:rPr>
              <a:t>This Photo</a:t>
            </a:r>
            <a:r>
              <a:rPr lang="en-SG" sz="900"/>
              <a:t> by Unknown Author is licensed under </a:t>
            </a:r>
            <a:r>
              <a:rPr lang="en-SG" sz="900">
                <a:hlinkClick r:id="rId5" tooltip="https://creativecommons.org/licenses/by-sa/3.0/"/>
              </a:rPr>
              <a:t>CC BY-SA</a:t>
            </a:r>
            <a:endParaRPr lang="en-SG" sz="900"/>
          </a:p>
        </p:txBody>
      </p:sp>
    </p:spTree>
    <p:extLst>
      <p:ext uri="{BB962C8B-B14F-4D97-AF65-F5344CB8AC3E}">
        <p14:creationId xmlns:p14="http://schemas.microsoft.com/office/powerpoint/2010/main" val="27656397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EDDA7-B5A1-4AE7-A503-E205613A9F24}"/>
              </a:ext>
            </a:extLst>
          </p:cNvPr>
          <p:cNvSpPr>
            <a:spLocks noGrp="1"/>
          </p:cNvSpPr>
          <p:nvPr>
            <p:ph type="title"/>
          </p:nvPr>
        </p:nvSpPr>
        <p:spPr/>
        <p:txBody>
          <a:bodyPr/>
          <a:lstStyle/>
          <a:p>
            <a:r>
              <a:rPr lang="en-SG" dirty="0"/>
              <a:t>Detecting XSS</a:t>
            </a:r>
          </a:p>
        </p:txBody>
      </p:sp>
      <p:sp>
        <p:nvSpPr>
          <p:cNvPr id="3" name="Text Placeholder 2">
            <a:extLst>
              <a:ext uri="{FF2B5EF4-FFF2-40B4-BE49-F238E27FC236}">
                <a16:creationId xmlns:a16="http://schemas.microsoft.com/office/drawing/2014/main" id="{8D2B22F9-5E51-4DF8-91F3-04D62E254623}"/>
              </a:ext>
            </a:extLst>
          </p:cNvPr>
          <p:cNvSpPr>
            <a:spLocks noGrp="1"/>
          </p:cNvSpPr>
          <p:nvPr>
            <p:ph type="body" idx="1"/>
          </p:nvPr>
        </p:nvSpPr>
        <p:spPr/>
        <p:txBody>
          <a:bodyPr/>
          <a:lstStyle/>
          <a:p>
            <a:r>
              <a:rPr lang="en-SG" dirty="0"/>
              <a:t>Escaping</a:t>
            </a:r>
          </a:p>
          <a:p>
            <a:r>
              <a:rPr lang="en-SG" dirty="0"/>
              <a:t>Sanitizing </a:t>
            </a:r>
          </a:p>
          <a:p>
            <a:r>
              <a:rPr lang="en-SG" dirty="0"/>
              <a:t>Validating</a:t>
            </a:r>
          </a:p>
        </p:txBody>
      </p:sp>
      <p:sp>
        <p:nvSpPr>
          <p:cNvPr id="4" name="Slide Number Placeholder 3">
            <a:extLst>
              <a:ext uri="{FF2B5EF4-FFF2-40B4-BE49-F238E27FC236}">
                <a16:creationId xmlns:a16="http://schemas.microsoft.com/office/drawing/2014/main" id="{908D4E4C-E87F-490D-B73B-2FC9A14F8418}"/>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22</a:t>
            </a:fld>
            <a:endParaRPr lang="en"/>
          </a:p>
        </p:txBody>
      </p:sp>
    </p:spTree>
    <p:extLst>
      <p:ext uri="{BB962C8B-B14F-4D97-AF65-F5344CB8AC3E}">
        <p14:creationId xmlns:p14="http://schemas.microsoft.com/office/powerpoint/2010/main" val="38446803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4"/>
          <p:cNvSpPr txBox="1">
            <a:spLocks noGrp="1"/>
          </p:cNvSpPr>
          <p:nvPr>
            <p:ph type="ctrTitle"/>
          </p:nvPr>
        </p:nvSpPr>
        <p:spPr>
          <a:xfrm>
            <a:off x="1815525" y="1888150"/>
            <a:ext cx="5513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ABE33F"/>
                </a:solidFill>
              </a:rPr>
              <a:t>4.</a:t>
            </a:r>
            <a:endParaRPr>
              <a:solidFill>
                <a:srgbClr val="ABE33F"/>
              </a:solidFill>
            </a:endParaRPr>
          </a:p>
          <a:p>
            <a:pPr marL="0" lvl="0" indent="0" algn="ctr" rtl="0">
              <a:spcBef>
                <a:spcPts val="0"/>
              </a:spcBef>
              <a:spcAft>
                <a:spcPts val="0"/>
              </a:spcAft>
              <a:buNone/>
            </a:pPr>
            <a:r>
              <a:rPr lang="en-SG"/>
              <a:t>SQLI</a:t>
            </a:r>
            <a:endParaRPr/>
          </a:p>
        </p:txBody>
      </p:sp>
      <p:sp>
        <p:nvSpPr>
          <p:cNvPr id="125" name="Google Shape;125;p14"/>
          <p:cNvSpPr txBox="1">
            <a:spLocks noGrp="1"/>
          </p:cNvSpPr>
          <p:nvPr>
            <p:ph type="subTitle" idx="1"/>
          </p:nvPr>
        </p:nvSpPr>
        <p:spPr>
          <a:xfrm>
            <a:off x="1815375" y="2916250"/>
            <a:ext cx="5513100" cy="784800"/>
          </a:xfrm>
          <a:prstGeom prst="rect">
            <a:avLst/>
          </a:prstGeom>
        </p:spPr>
        <p:txBody>
          <a:bodyPr spcFirstLastPara="1" wrap="square" lIns="91425" tIns="91425" rIns="91425" bIns="91425" anchor="t" anchorCtr="0">
            <a:noAutofit/>
          </a:bodyPr>
          <a:lstStyle/>
          <a:p>
            <a:pPr marL="0" indent="0"/>
            <a:r>
              <a:rPr lang="en"/>
              <a:t>Injections do be fun</a:t>
            </a:r>
          </a:p>
        </p:txBody>
      </p:sp>
      <p:sp>
        <p:nvSpPr>
          <p:cNvPr id="126" name="Google Shape;126;p1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23</a:t>
            </a:fld>
            <a:endParaRPr/>
          </a:p>
        </p:txBody>
      </p:sp>
    </p:spTree>
    <p:extLst>
      <p:ext uri="{BB962C8B-B14F-4D97-AF65-F5344CB8AC3E}">
        <p14:creationId xmlns:p14="http://schemas.microsoft.com/office/powerpoint/2010/main" val="22121630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6"/>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a:t>SQL</a:t>
            </a:r>
            <a:endParaRPr lang="en-US"/>
          </a:p>
        </p:txBody>
      </p:sp>
      <p:sp>
        <p:nvSpPr>
          <p:cNvPr id="138" name="Google Shape;138;p16"/>
          <p:cNvSpPr txBox="1">
            <a:spLocks noGrp="1"/>
          </p:cNvSpPr>
          <p:nvPr>
            <p:ph type="body" idx="1"/>
          </p:nvPr>
        </p:nvSpPr>
        <p:spPr>
          <a:xfrm>
            <a:off x="886650" y="1598408"/>
            <a:ext cx="7370700" cy="3327300"/>
          </a:xfrm>
          <a:prstGeom prst="rect">
            <a:avLst/>
          </a:prstGeom>
        </p:spPr>
        <p:txBody>
          <a:bodyPr spcFirstLastPara="1" wrap="square" lIns="91425" tIns="91425" rIns="91425" bIns="91425" anchor="t" anchorCtr="0">
            <a:noAutofit/>
          </a:bodyPr>
          <a:lstStyle/>
          <a:p>
            <a:r>
              <a:rPr lang="en"/>
              <a:t>Structured Query Language</a:t>
            </a:r>
          </a:p>
          <a:p>
            <a:r>
              <a:rPr lang="en"/>
              <a:t>Used to access and manipulate databases</a:t>
            </a:r>
          </a:p>
          <a:p>
            <a:r>
              <a:rPr lang="en"/>
              <a:t>Database</a:t>
            </a:r>
          </a:p>
          <a:p>
            <a:pPr lvl="1"/>
            <a:r>
              <a:rPr lang="en"/>
              <a:t>A place to store information</a:t>
            </a:r>
          </a:p>
          <a:p>
            <a:pPr lvl="1"/>
            <a:r>
              <a:rPr lang="en"/>
              <a:t>Normally stored in a series of tables within rows and columns</a:t>
            </a:r>
          </a:p>
          <a:p>
            <a:endParaRPr lang="en"/>
          </a:p>
        </p:txBody>
      </p:sp>
      <p:sp>
        <p:nvSpPr>
          <p:cNvPr id="139" name="Google Shape;139;p16"/>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24</a:t>
            </a:fld>
            <a:endParaRPr/>
          </a:p>
        </p:txBody>
      </p:sp>
    </p:spTree>
    <p:extLst>
      <p:ext uri="{BB962C8B-B14F-4D97-AF65-F5344CB8AC3E}">
        <p14:creationId xmlns:p14="http://schemas.microsoft.com/office/powerpoint/2010/main" val="28521402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A3DAE-12AF-48BB-A281-EDF3D54DC064}"/>
              </a:ext>
            </a:extLst>
          </p:cNvPr>
          <p:cNvSpPr>
            <a:spLocks noGrp="1"/>
          </p:cNvSpPr>
          <p:nvPr>
            <p:ph type="title"/>
          </p:nvPr>
        </p:nvSpPr>
        <p:spPr/>
        <p:txBody>
          <a:bodyPr/>
          <a:lstStyle/>
          <a:p>
            <a:r>
              <a:rPr lang="en-US"/>
              <a:t>SQL Injections</a:t>
            </a:r>
          </a:p>
        </p:txBody>
      </p:sp>
      <p:sp>
        <p:nvSpPr>
          <p:cNvPr id="3" name="Text Placeholder 2">
            <a:extLst>
              <a:ext uri="{FF2B5EF4-FFF2-40B4-BE49-F238E27FC236}">
                <a16:creationId xmlns:a16="http://schemas.microsoft.com/office/drawing/2014/main" id="{83A03BE2-8089-479E-8EB6-C745F14B585A}"/>
              </a:ext>
            </a:extLst>
          </p:cNvPr>
          <p:cNvSpPr>
            <a:spLocks noGrp="1"/>
          </p:cNvSpPr>
          <p:nvPr>
            <p:ph type="body" idx="1"/>
          </p:nvPr>
        </p:nvSpPr>
        <p:spPr/>
        <p:txBody>
          <a:bodyPr/>
          <a:lstStyle/>
          <a:p>
            <a:pPr>
              <a:buFont typeface="Arial" panose="020B0604020202020204" pitchFamily="34" charset="0"/>
              <a:buChar char="•"/>
            </a:pPr>
            <a:r>
              <a:rPr lang="en-US" sz="2000"/>
              <a:t>An attack whereby an attacker places malicious SQL statements with malicious intentions</a:t>
            </a:r>
          </a:p>
          <a:p>
            <a:pPr lvl="1">
              <a:buFont typeface="Arial" panose="020B0604020202020204" pitchFamily="34" charset="0"/>
              <a:buChar char="•"/>
            </a:pPr>
            <a:r>
              <a:rPr lang="en-US" sz="2000"/>
              <a:t>Normally done by sending requests to a backend server either by using an online form on the website or manually crafting a request and send</a:t>
            </a:r>
          </a:p>
          <a:p>
            <a:pPr lvl="1">
              <a:buFont typeface="Arial" panose="020B0604020202020204" pitchFamily="34" charset="0"/>
              <a:buChar char="•"/>
            </a:pPr>
            <a:r>
              <a:rPr lang="en-US" sz="2000"/>
              <a:t>2 Types:</a:t>
            </a:r>
          </a:p>
          <a:p>
            <a:pPr lvl="2">
              <a:buFont typeface="Arial" panose="020B0604020202020204" pitchFamily="34" charset="0"/>
              <a:buChar char="•"/>
            </a:pPr>
            <a:r>
              <a:rPr lang="en-US" sz="2000"/>
              <a:t>In band SQL injection</a:t>
            </a:r>
          </a:p>
          <a:p>
            <a:pPr lvl="2">
              <a:buFont typeface="Arial" panose="020B0604020202020204" pitchFamily="34" charset="0"/>
              <a:buChar char="•"/>
            </a:pPr>
            <a:r>
              <a:rPr lang="en-US" sz="2000"/>
              <a:t>Blind SQL injection</a:t>
            </a:r>
          </a:p>
          <a:p>
            <a:pPr lvl="2"/>
            <a:endParaRPr lang="en-US" sz="1800"/>
          </a:p>
          <a:p>
            <a:pPr lvl="1"/>
            <a:endParaRPr lang="en-US"/>
          </a:p>
        </p:txBody>
      </p:sp>
      <p:sp>
        <p:nvSpPr>
          <p:cNvPr id="4" name="Slide Number Placeholder 3">
            <a:extLst>
              <a:ext uri="{FF2B5EF4-FFF2-40B4-BE49-F238E27FC236}">
                <a16:creationId xmlns:a16="http://schemas.microsoft.com/office/drawing/2014/main" id="{9EAFEA0F-C3B0-40F5-91D0-E9A29DCDCE0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a:t>25</a:t>
            </a:fld>
            <a:endParaRPr lang="en"/>
          </a:p>
        </p:txBody>
      </p:sp>
    </p:spTree>
    <p:extLst>
      <p:ext uri="{BB962C8B-B14F-4D97-AF65-F5344CB8AC3E}">
        <p14:creationId xmlns:p14="http://schemas.microsoft.com/office/powerpoint/2010/main" val="42339327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BAA72-EDD2-4F99-B09E-8AAAE2D80854}"/>
              </a:ext>
            </a:extLst>
          </p:cNvPr>
          <p:cNvSpPr>
            <a:spLocks noGrp="1"/>
          </p:cNvSpPr>
          <p:nvPr>
            <p:ph type="title"/>
          </p:nvPr>
        </p:nvSpPr>
        <p:spPr/>
        <p:txBody>
          <a:bodyPr/>
          <a:lstStyle/>
          <a:p>
            <a:r>
              <a:rPr lang="en-SG"/>
              <a:t>Code</a:t>
            </a:r>
          </a:p>
        </p:txBody>
      </p:sp>
      <p:sp>
        <p:nvSpPr>
          <p:cNvPr id="4" name="Slide Number Placeholder 3">
            <a:extLst>
              <a:ext uri="{FF2B5EF4-FFF2-40B4-BE49-F238E27FC236}">
                <a16:creationId xmlns:a16="http://schemas.microsoft.com/office/drawing/2014/main" id="{2B1A8BE7-68CD-46CB-AA02-31AE41D187EA}"/>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26</a:t>
            </a:fld>
            <a:endParaRPr lang="en"/>
          </a:p>
        </p:txBody>
      </p:sp>
      <p:pic>
        <p:nvPicPr>
          <p:cNvPr id="9" name="Picture 8">
            <a:extLst>
              <a:ext uri="{FF2B5EF4-FFF2-40B4-BE49-F238E27FC236}">
                <a16:creationId xmlns:a16="http://schemas.microsoft.com/office/drawing/2014/main" id="{7FA6D965-B3E3-4942-AEB0-45AD62799DE7}"/>
              </a:ext>
            </a:extLst>
          </p:cNvPr>
          <p:cNvPicPr>
            <a:picLocks noChangeAspect="1"/>
          </p:cNvPicPr>
          <p:nvPr/>
        </p:nvPicPr>
        <p:blipFill>
          <a:blip r:embed="rId3"/>
          <a:stretch>
            <a:fillRect/>
          </a:stretch>
        </p:blipFill>
        <p:spPr>
          <a:xfrm>
            <a:off x="1583814" y="1454387"/>
            <a:ext cx="5761219" cy="3162574"/>
          </a:xfrm>
          <a:prstGeom prst="rect">
            <a:avLst/>
          </a:prstGeom>
        </p:spPr>
      </p:pic>
    </p:spTree>
    <p:extLst>
      <p:ext uri="{BB962C8B-B14F-4D97-AF65-F5344CB8AC3E}">
        <p14:creationId xmlns:p14="http://schemas.microsoft.com/office/powerpoint/2010/main" val="38252558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A3DAE-12AF-48BB-A281-EDF3D54DC064}"/>
              </a:ext>
            </a:extLst>
          </p:cNvPr>
          <p:cNvSpPr>
            <a:spLocks noGrp="1"/>
          </p:cNvSpPr>
          <p:nvPr>
            <p:ph type="title"/>
          </p:nvPr>
        </p:nvSpPr>
        <p:spPr/>
        <p:txBody>
          <a:bodyPr/>
          <a:lstStyle/>
          <a:p>
            <a:r>
              <a:rPr lang="en-US"/>
              <a:t>SQL Injections</a:t>
            </a:r>
          </a:p>
        </p:txBody>
      </p:sp>
      <p:sp>
        <p:nvSpPr>
          <p:cNvPr id="3" name="Text Placeholder 2">
            <a:extLst>
              <a:ext uri="{FF2B5EF4-FFF2-40B4-BE49-F238E27FC236}">
                <a16:creationId xmlns:a16="http://schemas.microsoft.com/office/drawing/2014/main" id="{83A03BE2-8089-479E-8EB6-C745F14B585A}"/>
              </a:ext>
            </a:extLst>
          </p:cNvPr>
          <p:cNvSpPr>
            <a:spLocks noGrp="1"/>
          </p:cNvSpPr>
          <p:nvPr>
            <p:ph type="body" idx="1"/>
          </p:nvPr>
        </p:nvSpPr>
        <p:spPr/>
        <p:txBody>
          <a:bodyPr/>
          <a:lstStyle/>
          <a:p>
            <a:pPr marL="361950" indent="-285750"/>
            <a:r>
              <a:rPr lang="en-US" sz="1800"/>
              <a:t>Inputs are being placed into the SQL query without sanitizing or escaping</a:t>
            </a:r>
            <a:endParaRPr lang="en-US"/>
          </a:p>
          <a:p>
            <a:pPr marL="361950" indent="-285750"/>
            <a:r>
              <a:rPr lang="en-US" sz="1800"/>
              <a:t>Makes it easy for attackers to inject SQL statements</a:t>
            </a:r>
          </a:p>
          <a:p>
            <a:pPr lvl="1"/>
            <a:endParaRPr lang="en-US"/>
          </a:p>
          <a:p>
            <a:endParaRPr lang="en-US" sz="1400"/>
          </a:p>
        </p:txBody>
      </p:sp>
      <p:sp>
        <p:nvSpPr>
          <p:cNvPr id="4" name="Slide Number Placeholder 3">
            <a:extLst>
              <a:ext uri="{FF2B5EF4-FFF2-40B4-BE49-F238E27FC236}">
                <a16:creationId xmlns:a16="http://schemas.microsoft.com/office/drawing/2014/main" id="{9EAFEA0F-C3B0-40F5-91D0-E9A29DCDCE0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a:t>27</a:t>
            </a:fld>
            <a:endParaRPr lang="en"/>
          </a:p>
        </p:txBody>
      </p:sp>
      <p:pic>
        <p:nvPicPr>
          <p:cNvPr id="5" name="Picture 5" descr="A picture containing grass, outdoor, sitting, building&#10;&#10;Description automatically generated">
            <a:extLst>
              <a:ext uri="{FF2B5EF4-FFF2-40B4-BE49-F238E27FC236}">
                <a16:creationId xmlns:a16="http://schemas.microsoft.com/office/drawing/2014/main" id="{C20F6D5C-97F8-40E8-9ED3-1FA59951601E}"/>
              </a:ext>
            </a:extLst>
          </p:cNvPr>
          <p:cNvPicPr>
            <a:picLocks noChangeAspect="1"/>
          </p:cNvPicPr>
          <p:nvPr/>
        </p:nvPicPr>
        <p:blipFill>
          <a:blip r:embed="rId2"/>
          <a:stretch>
            <a:fillRect/>
          </a:stretch>
        </p:blipFill>
        <p:spPr>
          <a:xfrm>
            <a:off x="6509313" y="2758392"/>
            <a:ext cx="2057400" cy="2057400"/>
          </a:xfrm>
          <a:prstGeom prst="rect">
            <a:avLst/>
          </a:prstGeom>
        </p:spPr>
      </p:pic>
    </p:spTree>
    <p:extLst>
      <p:ext uri="{BB962C8B-B14F-4D97-AF65-F5344CB8AC3E}">
        <p14:creationId xmlns:p14="http://schemas.microsoft.com/office/powerpoint/2010/main" val="5500741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A3DAE-12AF-48BB-A281-EDF3D54DC064}"/>
              </a:ext>
            </a:extLst>
          </p:cNvPr>
          <p:cNvSpPr>
            <a:spLocks noGrp="1"/>
          </p:cNvSpPr>
          <p:nvPr>
            <p:ph type="title"/>
          </p:nvPr>
        </p:nvSpPr>
        <p:spPr/>
        <p:txBody>
          <a:bodyPr/>
          <a:lstStyle/>
          <a:p>
            <a:r>
              <a:rPr lang="en-US"/>
              <a:t>SQL Injections</a:t>
            </a:r>
          </a:p>
        </p:txBody>
      </p:sp>
      <p:sp>
        <p:nvSpPr>
          <p:cNvPr id="3" name="Text Placeholder 2">
            <a:extLst>
              <a:ext uri="{FF2B5EF4-FFF2-40B4-BE49-F238E27FC236}">
                <a16:creationId xmlns:a16="http://schemas.microsoft.com/office/drawing/2014/main" id="{83A03BE2-8089-479E-8EB6-C745F14B585A}"/>
              </a:ext>
            </a:extLst>
          </p:cNvPr>
          <p:cNvSpPr>
            <a:spLocks noGrp="1"/>
          </p:cNvSpPr>
          <p:nvPr>
            <p:ph type="body" idx="1"/>
          </p:nvPr>
        </p:nvSpPr>
        <p:spPr/>
        <p:txBody>
          <a:bodyPr/>
          <a:lstStyle/>
          <a:p>
            <a:r>
              <a:rPr lang="en-US"/>
              <a:t>Attack:</a:t>
            </a:r>
          </a:p>
          <a:p>
            <a:pPr lvl="1"/>
            <a:r>
              <a:rPr lang="en-US"/>
              <a:t>Email = ' or 1=1; -- -</a:t>
            </a:r>
          </a:p>
          <a:p>
            <a:pPr lvl="1"/>
            <a:r>
              <a:rPr lang="en-US"/>
              <a:t>Password : anything</a:t>
            </a:r>
          </a:p>
          <a:p>
            <a:r>
              <a:rPr lang="en-US"/>
              <a:t>SQL statement becomes:</a:t>
            </a:r>
          </a:p>
          <a:p>
            <a:pPr lvl="1"/>
            <a:r>
              <a:rPr lang="en-US" sz="1800"/>
              <a:t>select password, salt, userid, role, username from users where email = '' or 1=1; -- -  and password = '' + given_hash[0] + "'"</a:t>
            </a:r>
          </a:p>
          <a:p>
            <a:pPr lvl="1"/>
            <a:endParaRPr lang="en-US" sz="1400"/>
          </a:p>
        </p:txBody>
      </p:sp>
      <p:sp>
        <p:nvSpPr>
          <p:cNvPr id="4" name="Slide Number Placeholder 3">
            <a:extLst>
              <a:ext uri="{FF2B5EF4-FFF2-40B4-BE49-F238E27FC236}">
                <a16:creationId xmlns:a16="http://schemas.microsoft.com/office/drawing/2014/main" id="{9EAFEA0F-C3B0-40F5-91D0-E9A29DCDCE0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a:t>28</a:t>
            </a:fld>
            <a:endParaRPr lang="en"/>
          </a:p>
        </p:txBody>
      </p:sp>
    </p:spTree>
    <p:extLst>
      <p:ext uri="{BB962C8B-B14F-4D97-AF65-F5344CB8AC3E}">
        <p14:creationId xmlns:p14="http://schemas.microsoft.com/office/powerpoint/2010/main" val="27972327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5"/>
          <p:cNvSpPr txBox="1">
            <a:spLocks noGrp="1"/>
          </p:cNvSpPr>
          <p:nvPr>
            <p:ph type="body" idx="1"/>
          </p:nvPr>
        </p:nvSpPr>
        <p:spPr>
          <a:xfrm>
            <a:off x="1833775" y="2314200"/>
            <a:ext cx="5476500" cy="819900"/>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en" sz="4000"/>
              <a:t>Try it yourself! </a:t>
            </a:r>
            <a:r>
              <a:rPr lang="en" sz="4000" i="0">
                <a:sym typeface="Wingdings" panose="05000000000000000000" pitchFamily="2" charset="2"/>
              </a:rPr>
              <a:t></a:t>
            </a:r>
            <a:endParaRPr sz="4000"/>
          </a:p>
        </p:txBody>
      </p:sp>
      <p:sp>
        <p:nvSpPr>
          <p:cNvPr id="132" name="Google Shape;132;p15"/>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29</a:t>
            </a:fld>
            <a:endParaRPr/>
          </a:p>
        </p:txBody>
      </p:sp>
      <p:sp>
        <p:nvSpPr>
          <p:cNvPr id="2" name="Rectangle 1">
            <a:extLst>
              <a:ext uri="{FF2B5EF4-FFF2-40B4-BE49-F238E27FC236}">
                <a16:creationId xmlns:a16="http://schemas.microsoft.com/office/drawing/2014/main" id="{B727B27F-5EB1-4B9D-87B1-94C1DCB9FDD1}"/>
              </a:ext>
            </a:extLst>
          </p:cNvPr>
          <p:cNvSpPr/>
          <p:nvPr/>
        </p:nvSpPr>
        <p:spPr>
          <a:xfrm>
            <a:off x="4134971" y="988359"/>
            <a:ext cx="1095935" cy="907676"/>
          </a:xfrm>
          <a:prstGeom prst="rect">
            <a:avLst/>
          </a:prstGeom>
          <a:solidFill>
            <a:srgbClr val="8BC6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3488788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Table of Contents</a:t>
            </a:r>
            <a:endParaRPr dirty="0"/>
          </a:p>
        </p:txBody>
      </p:sp>
      <p:sp>
        <p:nvSpPr>
          <p:cNvPr id="6" name="Text Placeholder 5">
            <a:extLst>
              <a:ext uri="{FF2B5EF4-FFF2-40B4-BE49-F238E27FC236}">
                <a16:creationId xmlns:a16="http://schemas.microsoft.com/office/drawing/2014/main" id="{F864D106-AC1D-47C6-BC2A-E1A212556548}"/>
              </a:ext>
            </a:extLst>
          </p:cNvPr>
          <p:cNvSpPr>
            <a:spLocks noGrp="1"/>
          </p:cNvSpPr>
          <p:nvPr>
            <p:ph type="body" idx="1"/>
          </p:nvPr>
        </p:nvSpPr>
        <p:spPr>
          <a:xfrm>
            <a:off x="886650" y="1371600"/>
            <a:ext cx="7370700" cy="3554108"/>
          </a:xfrm>
        </p:spPr>
        <p:txBody>
          <a:bodyPr/>
          <a:lstStyle/>
          <a:p>
            <a:pPr marL="590550" indent="-514350">
              <a:buFont typeface="+mj-lt"/>
              <a:buAutoNum type="romanUcPeriod"/>
            </a:pPr>
            <a:r>
              <a:rPr lang="en-SG" dirty="0"/>
              <a:t>Before We Start</a:t>
            </a:r>
          </a:p>
          <a:p>
            <a:pPr marL="590550" indent="-514350">
              <a:buFont typeface="+mj-lt"/>
              <a:buAutoNum type="romanUcPeriod"/>
            </a:pPr>
            <a:r>
              <a:rPr lang="en-SG" dirty="0"/>
              <a:t>Why?</a:t>
            </a:r>
          </a:p>
          <a:p>
            <a:pPr marL="590550" indent="-514350">
              <a:buFont typeface="+mj-lt"/>
              <a:buAutoNum type="romanUcPeriod"/>
            </a:pPr>
            <a:r>
              <a:rPr lang="en-SG" dirty="0"/>
              <a:t>Setup</a:t>
            </a:r>
          </a:p>
          <a:p>
            <a:pPr marL="590550" indent="-514350">
              <a:buFont typeface="+mj-lt"/>
              <a:buAutoNum type="romanUcPeriod"/>
            </a:pPr>
            <a:r>
              <a:rPr lang="en-SG" dirty="0"/>
              <a:t>Cross-site Scripting</a:t>
            </a:r>
          </a:p>
          <a:p>
            <a:pPr marL="1047750" lvl="1" indent="-514350">
              <a:buFont typeface="+mj-lt"/>
              <a:buAutoNum type="romanUcPeriod"/>
            </a:pPr>
            <a:r>
              <a:rPr lang="en-SG" dirty="0"/>
              <a:t>What is it?</a:t>
            </a:r>
          </a:p>
          <a:p>
            <a:pPr marL="1047750" lvl="1" indent="-514350">
              <a:buFont typeface="+mj-lt"/>
              <a:buAutoNum type="romanUcPeriod"/>
            </a:pPr>
            <a:r>
              <a:rPr lang="en-SG" dirty="0"/>
              <a:t>Types of XSS</a:t>
            </a:r>
          </a:p>
          <a:p>
            <a:pPr marL="1047750" lvl="1" indent="-514350">
              <a:buFont typeface="+mj-lt"/>
              <a:buAutoNum type="romanUcPeriod"/>
            </a:pPr>
            <a:r>
              <a:rPr lang="en-SG" dirty="0"/>
              <a:t>Things to note when protecting</a:t>
            </a:r>
          </a:p>
          <a:p>
            <a:pPr marL="590550" indent="-514350">
              <a:buFont typeface="+mj-lt"/>
              <a:buAutoNum type="romanUcPeriod"/>
            </a:pPr>
            <a:r>
              <a:rPr lang="en-SG" dirty="0"/>
              <a:t>SQL Injections</a:t>
            </a:r>
          </a:p>
          <a:p>
            <a:pPr marL="590550" indent="-514350">
              <a:buFont typeface="+mj-lt"/>
              <a:buAutoNum type="romanUcPeriod"/>
            </a:pPr>
            <a:endParaRPr lang="en-SG" dirty="0"/>
          </a:p>
        </p:txBody>
      </p:sp>
      <p:sp>
        <p:nvSpPr>
          <p:cNvPr id="105" name="Google Shape;105;p12"/>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41204392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A3DAE-12AF-48BB-A281-EDF3D54DC064}"/>
              </a:ext>
            </a:extLst>
          </p:cNvPr>
          <p:cNvSpPr>
            <a:spLocks noGrp="1"/>
          </p:cNvSpPr>
          <p:nvPr>
            <p:ph type="title"/>
          </p:nvPr>
        </p:nvSpPr>
        <p:spPr/>
        <p:txBody>
          <a:bodyPr/>
          <a:lstStyle/>
          <a:p>
            <a:r>
              <a:rPr lang="en-US"/>
              <a:t>SQL Injections</a:t>
            </a:r>
          </a:p>
        </p:txBody>
      </p:sp>
      <p:sp>
        <p:nvSpPr>
          <p:cNvPr id="3" name="Text Placeholder 2">
            <a:extLst>
              <a:ext uri="{FF2B5EF4-FFF2-40B4-BE49-F238E27FC236}">
                <a16:creationId xmlns:a16="http://schemas.microsoft.com/office/drawing/2014/main" id="{83A03BE2-8089-479E-8EB6-C745F14B585A}"/>
              </a:ext>
            </a:extLst>
          </p:cNvPr>
          <p:cNvSpPr>
            <a:spLocks noGrp="1"/>
          </p:cNvSpPr>
          <p:nvPr>
            <p:ph type="body" idx="1"/>
          </p:nvPr>
        </p:nvSpPr>
        <p:spPr/>
        <p:txBody>
          <a:bodyPr/>
          <a:lstStyle/>
          <a:p>
            <a:r>
              <a:rPr lang="en-US"/>
              <a:t>Impacts</a:t>
            </a:r>
          </a:p>
          <a:p>
            <a:pPr lvl="1"/>
            <a:r>
              <a:rPr lang="en-US" dirty="0"/>
              <a:t>Unauthorized </a:t>
            </a:r>
            <a:r>
              <a:rPr lang="en-US"/>
              <a:t>access </a:t>
            </a:r>
            <a:r>
              <a:rPr lang="en-US" dirty="0"/>
              <a:t>and modifications </a:t>
            </a:r>
            <a:r>
              <a:rPr lang="en-US"/>
              <a:t>to user/company information</a:t>
            </a:r>
          </a:p>
          <a:p>
            <a:pPr lvl="1"/>
            <a:r>
              <a:rPr lang="en-US"/>
              <a:t>Loss of data</a:t>
            </a:r>
          </a:p>
        </p:txBody>
      </p:sp>
      <p:sp>
        <p:nvSpPr>
          <p:cNvPr id="4" name="Slide Number Placeholder 3">
            <a:extLst>
              <a:ext uri="{FF2B5EF4-FFF2-40B4-BE49-F238E27FC236}">
                <a16:creationId xmlns:a16="http://schemas.microsoft.com/office/drawing/2014/main" id="{9EAFEA0F-C3B0-40F5-91D0-E9A29DCDCE0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a:t>30</a:t>
            </a:fld>
            <a:endParaRPr lang="en"/>
          </a:p>
        </p:txBody>
      </p:sp>
      <p:pic>
        <p:nvPicPr>
          <p:cNvPr id="5" name="Picture 5" descr="Graphical user interface, application&#10;&#10;Description automatically generated">
            <a:extLst>
              <a:ext uri="{FF2B5EF4-FFF2-40B4-BE49-F238E27FC236}">
                <a16:creationId xmlns:a16="http://schemas.microsoft.com/office/drawing/2014/main" id="{B34D943F-3995-4BF4-8B76-747343B46DD9}"/>
              </a:ext>
            </a:extLst>
          </p:cNvPr>
          <p:cNvPicPr>
            <a:picLocks noChangeAspect="1"/>
          </p:cNvPicPr>
          <p:nvPr/>
        </p:nvPicPr>
        <p:blipFill>
          <a:blip r:embed="rId3"/>
          <a:stretch>
            <a:fillRect/>
          </a:stretch>
        </p:blipFill>
        <p:spPr>
          <a:xfrm>
            <a:off x="6372104" y="3101895"/>
            <a:ext cx="2476500" cy="1847850"/>
          </a:xfrm>
          <a:prstGeom prst="rect">
            <a:avLst/>
          </a:prstGeom>
        </p:spPr>
      </p:pic>
    </p:spTree>
    <p:extLst>
      <p:ext uri="{BB962C8B-B14F-4D97-AF65-F5344CB8AC3E}">
        <p14:creationId xmlns:p14="http://schemas.microsoft.com/office/powerpoint/2010/main" val="25958589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A3DAE-12AF-48BB-A281-EDF3D54DC064}"/>
              </a:ext>
            </a:extLst>
          </p:cNvPr>
          <p:cNvSpPr>
            <a:spLocks noGrp="1"/>
          </p:cNvSpPr>
          <p:nvPr>
            <p:ph type="title"/>
          </p:nvPr>
        </p:nvSpPr>
        <p:spPr/>
        <p:txBody>
          <a:bodyPr/>
          <a:lstStyle/>
          <a:p>
            <a:r>
              <a:rPr lang="en-US"/>
              <a:t>SQL Injections</a:t>
            </a:r>
          </a:p>
        </p:txBody>
      </p:sp>
      <p:sp>
        <p:nvSpPr>
          <p:cNvPr id="3" name="Text Placeholder 2">
            <a:extLst>
              <a:ext uri="{FF2B5EF4-FFF2-40B4-BE49-F238E27FC236}">
                <a16:creationId xmlns:a16="http://schemas.microsoft.com/office/drawing/2014/main" id="{83A03BE2-8089-479E-8EB6-C745F14B585A}"/>
              </a:ext>
            </a:extLst>
          </p:cNvPr>
          <p:cNvSpPr>
            <a:spLocks noGrp="1"/>
          </p:cNvSpPr>
          <p:nvPr>
            <p:ph type="body" idx="1"/>
          </p:nvPr>
        </p:nvSpPr>
        <p:spPr/>
        <p:txBody>
          <a:bodyPr/>
          <a:lstStyle/>
          <a:p>
            <a:r>
              <a:rPr lang="en-US"/>
              <a:t>Prevention</a:t>
            </a:r>
          </a:p>
          <a:p>
            <a:pPr lvl="1"/>
            <a:r>
              <a:rPr lang="en-US"/>
              <a:t>Escape all input properly!!!!!!!!!</a:t>
            </a:r>
          </a:p>
          <a:p>
            <a:pPr lvl="1"/>
            <a:r>
              <a:rPr lang="en-US"/>
              <a:t>If hosted on Cloud, can use web application firewall provided by the provider to prevent such attacks from reaching your backend server.</a:t>
            </a:r>
          </a:p>
        </p:txBody>
      </p:sp>
      <p:sp>
        <p:nvSpPr>
          <p:cNvPr id="4" name="Slide Number Placeholder 3">
            <a:extLst>
              <a:ext uri="{FF2B5EF4-FFF2-40B4-BE49-F238E27FC236}">
                <a16:creationId xmlns:a16="http://schemas.microsoft.com/office/drawing/2014/main" id="{9EAFEA0F-C3B0-40F5-91D0-E9A29DCDCE0F}"/>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a:t>31</a:t>
            </a:fld>
            <a:endParaRPr lang="en"/>
          </a:p>
        </p:txBody>
      </p:sp>
    </p:spTree>
    <p:extLst>
      <p:ext uri="{BB962C8B-B14F-4D97-AF65-F5344CB8AC3E}">
        <p14:creationId xmlns:p14="http://schemas.microsoft.com/office/powerpoint/2010/main" val="1378601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4"/>
          <p:cNvSpPr txBox="1">
            <a:spLocks noGrp="1"/>
          </p:cNvSpPr>
          <p:nvPr>
            <p:ph type="ctrTitle" idx="4294967295"/>
          </p:nvPr>
        </p:nvSpPr>
        <p:spPr>
          <a:xfrm>
            <a:off x="3064700" y="1512936"/>
            <a:ext cx="55338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000">
                <a:solidFill>
                  <a:srgbClr val="ABE33F"/>
                </a:solidFill>
              </a:rPr>
              <a:t>Thanks!</a:t>
            </a:r>
            <a:endParaRPr sz="6000">
              <a:solidFill>
                <a:srgbClr val="ABE33F"/>
              </a:solidFill>
            </a:endParaRPr>
          </a:p>
        </p:txBody>
      </p:sp>
      <p:sp>
        <p:nvSpPr>
          <p:cNvPr id="305" name="Google Shape;305;p34"/>
          <p:cNvSpPr txBox="1">
            <a:spLocks noGrp="1"/>
          </p:cNvSpPr>
          <p:nvPr>
            <p:ph type="subTitle" idx="4294967295"/>
          </p:nvPr>
        </p:nvSpPr>
        <p:spPr>
          <a:xfrm>
            <a:off x="3064700" y="2636358"/>
            <a:ext cx="5533800" cy="219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dirty="0"/>
              <a:t>Any questions?</a:t>
            </a:r>
            <a:endParaRPr lang="en-SG" sz="1800" b="1"/>
          </a:p>
        </p:txBody>
      </p:sp>
      <p:grpSp>
        <p:nvGrpSpPr>
          <p:cNvPr id="306" name="Google Shape;306;p34"/>
          <p:cNvGrpSpPr/>
          <p:nvPr/>
        </p:nvGrpSpPr>
        <p:grpSpPr>
          <a:xfrm>
            <a:off x="685795" y="1814227"/>
            <a:ext cx="1681779" cy="1179949"/>
            <a:chOff x="559275" y="1683950"/>
            <a:chExt cx="466500" cy="327300"/>
          </a:xfrm>
        </p:grpSpPr>
        <p:sp>
          <p:nvSpPr>
            <p:cNvPr id="307" name="Google Shape;307;p34"/>
            <p:cNvSpPr/>
            <p:nvPr/>
          </p:nvSpPr>
          <p:spPr>
            <a:xfrm>
              <a:off x="559275" y="1683950"/>
              <a:ext cx="466500" cy="197850"/>
            </a:xfrm>
            <a:custGeom>
              <a:avLst/>
              <a:gdLst/>
              <a:ahLst/>
              <a:cxnLst/>
              <a:rect l="l" t="t" r="r" b="b"/>
              <a:pathLst>
                <a:path w="18660" h="7914" extrusionOk="0">
                  <a:moveTo>
                    <a:pt x="391" y="1"/>
                  </a:moveTo>
                  <a:lnTo>
                    <a:pt x="293" y="50"/>
                  </a:lnTo>
                  <a:lnTo>
                    <a:pt x="220" y="74"/>
                  </a:lnTo>
                  <a:lnTo>
                    <a:pt x="147" y="147"/>
                  </a:lnTo>
                  <a:lnTo>
                    <a:pt x="74" y="221"/>
                  </a:lnTo>
                  <a:lnTo>
                    <a:pt x="49" y="294"/>
                  </a:lnTo>
                  <a:lnTo>
                    <a:pt x="0" y="392"/>
                  </a:lnTo>
                  <a:lnTo>
                    <a:pt x="0" y="489"/>
                  </a:lnTo>
                  <a:lnTo>
                    <a:pt x="0" y="1173"/>
                  </a:lnTo>
                  <a:lnTo>
                    <a:pt x="9330" y="7914"/>
                  </a:lnTo>
                  <a:lnTo>
                    <a:pt x="18659" y="1173"/>
                  </a:lnTo>
                  <a:lnTo>
                    <a:pt x="18659" y="489"/>
                  </a:lnTo>
                  <a:lnTo>
                    <a:pt x="18659" y="392"/>
                  </a:lnTo>
                  <a:lnTo>
                    <a:pt x="18611" y="294"/>
                  </a:lnTo>
                  <a:lnTo>
                    <a:pt x="18586" y="221"/>
                  </a:lnTo>
                  <a:lnTo>
                    <a:pt x="18513" y="147"/>
                  </a:lnTo>
                  <a:lnTo>
                    <a:pt x="18440" y="74"/>
                  </a:lnTo>
                  <a:lnTo>
                    <a:pt x="18366" y="50"/>
                  </a:lnTo>
                  <a:lnTo>
                    <a:pt x="18269" y="1"/>
                  </a:lnTo>
                  <a:close/>
                </a:path>
              </a:pathLst>
            </a:custGeom>
            <a:solidFill>
              <a:srgbClr val="00AE9D">
                <a:alpha val="8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4"/>
            <p:cNvSpPr/>
            <p:nvPr/>
          </p:nvSpPr>
          <p:spPr>
            <a:xfrm>
              <a:off x="559275" y="1727925"/>
              <a:ext cx="466500" cy="283325"/>
            </a:xfrm>
            <a:custGeom>
              <a:avLst/>
              <a:gdLst/>
              <a:ahLst/>
              <a:cxnLst/>
              <a:rect l="l" t="t" r="r" b="b"/>
              <a:pathLst>
                <a:path w="18660" h="11333" extrusionOk="0">
                  <a:moveTo>
                    <a:pt x="0" y="0"/>
                  </a:moveTo>
                  <a:lnTo>
                    <a:pt x="0" y="10844"/>
                  </a:lnTo>
                  <a:lnTo>
                    <a:pt x="0" y="10917"/>
                  </a:lnTo>
                  <a:lnTo>
                    <a:pt x="5129" y="7230"/>
                  </a:lnTo>
                  <a:lnTo>
                    <a:pt x="5227" y="7181"/>
                  </a:lnTo>
                  <a:lnTo>
                    <a:pt x="5325" y="7181"/>
                  </a:lnTo>
                  <a:lnTo>
                    <a:pt x="5398" y="7205"/>
                  </a:lnTo>
                  <a:lnTo>
                    <a:pt x="5471" y="7278"/>
                  </a:lnTo>
                  <a:lnTo>
                    <a:pt x="5520" y="7376"/>
                  </a:lnTo>
                  <a:lnTo>
                    <a:pt x="5520" y="7474"/>
                  </a:lnTo>
                  <a:lnTo>
                    <a:pt x="5471" y="7547"/>
                  </a:lnTo>
                  <a:lnTo>
                    <a:pt x="5422" y="7620"/>
                  </a:lnTo>
                  <a:lnTo>
                    <a:pt x="318" y="11308"/>
                  </a:lnTo>
                  <a:lnTo>
                    <a:pt x="415" y="11333"/>
                  </a:lnTo>
                  <a:lnTo>
                    <a:pt x="18244" y="11333"/>
                  </a:lnTo>
                  <a:lnTo>
                    <a:pt x="18342" y="11308"/>
                  </a:lnTo>
                  <a:lnTo>
                    <a:pt x="13238" y="7620"/>
                  </a:lnTo>
                  <a:lnTo>
                    <a:pt x="13189" y="7547"/>
                  </a:lnTo>
                  <a:lnTo>
                    <a:pt x="13140" y="7474"/>
                  </a:lnTo>
                  <a:lnTo>
                    <a:pt x="13140" y="7376"/>
                  </a:lnTo>
                  <a:lnTo>
                    <a:pt x="13189" y="7278"/>
                  </a:lnTo>
                  <a:lnTo>
                    <a:pt x="13262" y="7205"/>
                  </a:lnTo>
                  <a:lnTo>
                    <a:pt x="13335" y="7181"/>
                  </a:lnTo>
                  <a:lnTo>
                    <a:pt x="13433" y="7181"/>
                  </a:lnTo>
                  <a:lnTo>
                    <a:pt x="13531" y="7230"/>
                  </a:lnTo>
                  <a:lnTo>
                    <a:pt x="18659" y="10917"/>
                  </a:lnTo>
                  <a:lnTo>
                    <a:pt x="18659" y="10844"/>
                  </a:lnTo>
                  <a:lnTo>
                    <a:pt x="18659" y="0"/>
                  </a:lnTo>
                  <a:lnTo>
                    <a:pt x="9476" y="6643"/>
                  </a:lnTo>
                  <a:lnTo>
                    <a:pt x="9403" y="6692"/>
                  </a:lnTo>
                  <a:lnTo>
                    <a:pt x="9257" y="6692"/>
                  </a:lnTo>
                  <a:lnTo>
                    <a:pt x="9183" y="6643"/>
                  </a:lnTo>
                  <a:lnTo>
                    <a:pt x="0" y="0"/>
                  </a:lnTo>
                  <a:close/>
                </a:path>
              </a:pathLst>
            </a:custGeom>
            <a:solidFill>
              <a:srgbClr val="00AE9D">
                <a:alpha val="8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34"/>
          <p:cNvSpPr/>
          <p:nvPr/>
        </p:nvSpPr>
        <p:spPr>
          <a:xfrm>
            <a:off x="1681875" y="2683100"/>
            <a:ext cx="1274938" cy="1159802"/>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ABE33F">
              <a:alpha val="8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32</a:t>
            </a:fld>
            <a:endParaRPr/>
          </a:p>
        </p:txBody>
      </p:sp>
    </p:spTree>
    <p:extLst>
      <p:ext uri="{BB962C8B-B14F-4D97-AF65-F5344CB8AC3E}">
        <p14:creationId xmlns:p14="http://schemas.microsoft.com/office/powerpoint/2010/main" val="22027093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4"/>
          <p:cNvSpPr txBox="1">
            <a:spLocks noGrp="1"/>
          </p:cNvSpPr>
          <p:nvPr>
            <p:ph type="ctrTitle"/>
          </p:nvPr>
        </p:nvSpPr>
        <p:spPr>
          <a:xfrm>
            <a:off x="1815525" y="1888150"/>
            <a:ext cx="5513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SG" dirty="0"/>
              <a:t>Before we start…</a:t>
            </a:r>
          </a:p>
        </p:txBody>
      </p:sp>
      <p:sp>
        <p:nvSpPr>
          <p:cNvPr id="125" name="Google Shape;125;p14"/>
          <p:cNvSpPr txBox="1">
            <a:spLocks noGrp="1"/>
          </p:cNvSpPr>
          <p:nvPr>
            <p:ph type="subTitle" idx="1"/>
          </p:nvPr>
        </p:nvSpPr>
        <p:spPr>
          <a:xfrm>
            <a:off x="1815375" y="2916250"/>
            <a:ext cx="5513100" cy="784800"/>
          </a:xfrm>
          <a:prstGeom prst="rect">
            <a:avLst/>
          </a:prstGeom>
        </p:spPr>
        <p:txBody>
          <a:bodyPr spcFirstLastPara="1" wrap="square" lIns="91425" tIns="91425" rIns="91425" bIns="91425" anchor="t" anchorCtr="0">
            <a:noAutofit/>
          </a:bodyPr>
          <a:lstStyle/>
          <a:p>
            <a:pPr marL="0" indent="0"/>
            <a:r>
              <a:rPr lang="en-SG" dirty="0"/>
              <a:t>Sanity Check</a:t>
            </a:r>
            <a:endParaRPr dirty="0"/>
          </a:p>
        </p:txBody>
      </p:sp>
      <p:sp>
        <p:nvSpPr>
          <p:cNvPr id="126" name="Google Shape;126;p1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2376609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DCF7-2B0A-4BDC-B662-D83EC68FCDD6}"/>
              </a:ext>
            </a:extLst>
          </p:cNvPr>
          <p:cNvSpPr>
            <a:spLocks noGrp="1"/>
          </p:cNvSpPr>
          <p:nvPr>
            <p:ph type="title"/>
          </p:nvPr>
        </p:nvSpPr>
        <p:spPr/>
        <p:txBody>
          <a:bodyPr/>
          <a:lstStyle/>
          <a:p>
            <a:r>
              <a:rPr lang="en-SG" dirty="0"/>
              <a:t>Do you know this?</a:t>
            </a:r>
          </a:p>
        </p:txBody>
      </p:sp>
      <p:sp>
        <p:nvSpPr>
          <p:cNvPr id="3" name="Text Placeholder 2">
            <a:extLst>
              <a:ext uri="{FF2B5EF4-FFF2-40B4-BE49-F238E27FC236}">
                <a16:creationId xmlns:a16="http://schemas.microsoft.com/office/drawing/2014/main" id="{259AC437-5930-47C9-A6B3-256CF9A4C61D}"/>
              </a:ext>
            </a:extLst>
          </p:cNvPr>
          <p:cNvSpPr>
            <a:spLocks noGrp="1"/>
          </p:cNvSpPr>
          <p:nvPr>
            <p:ph type="body" idx="1"/>
          </p:nvPr>
        </p:nvSpPr>
        <p:spPr>
          <a:xfrm>
            <a:off x="818924" y="1255800"/>
            <a:ext cx="7370700" cy="3327300"/>
          </a:xfrm>
        </p:spPr>
        <p:txBody>
          <a:bodyPr/>
          <a:lstStyle/>
          <a:p>
            <a:r>
              <a:rPr lang="en-SG" dirty="0"/>
              <a:t>Basic </a:t>
            </a:r>
            <a:r>
              <a:rPr lang="en-SG" dirty="0" err="1"/>
              <a:t>Javascript</a:t>
            </a:r>
            <a:endParaRPr lang="en-SG" dirty="0"/>
          </a:p>
          <a:p>
            <a:pPr lvl="1"/>
            <a:r>
              <a:rPr lang="en-SG" dirty="0" err="1">
                <a:latin typeface="Consolas" panose="020B0609020204030204" pitchFamily="49" charset="0"/>
              </a:rPr>
              <a:t>window.alert</a:t>
            </a:r>
            <a:r>
              <a:rPr lang="en-SG" dirty="0">
                <a:latin typeface="Consolas" panose="020B0609020204030204" pitchFamily="49" charset="0"/>
              </a:rPr>
              <a:t>(“Hello World”)</a:t>
            </a:r>
          </a:p>
          <a:p>
            <a:r>
              <a:rPr lang="en-SG" dirty="0"/>
              <a:t>Seen SQL commands</a:t>
            </a:r>
          </a:p>
          <a:p>
            <a:pPr lvl="1"/>
            <a:r>
              <a:rPr lang="en-SG" dirty="0">
                <a:latin typeface="Consolas" panose="020B0609020204030204" pitchFamily="49" charset="0"/>
              </a:rPr>
              <a:t>SELECT status FROM users WHERE user = ‘World’;</a:t>
            </a:r>
          </a:p>
          <a:p>
            <a:pPr lvl="1"/>
            <a:endParaRPr lang="en-SG" dirty="0">
              <a:latin typeface="Consolas" panose="020B0609020204030204" pitchFamily="49" charset="0"/>
            </a:endParaRPr>
          </a:p>
          <a:p>
            <a:pPr lvl="1"/>
            <a:endParaRPr lang="en-SG" dirty="0">
              <a:latin typeface="Consolas" panose="020B0609020204030204" pitchFamily="49" charset="0"/>
            </a:endParaRPr>
          </a:p>
          <a:p>
            <a:endParaRPr lang="en-SG" dirty="0"/>
          </a:p>
          <a:p>
            <a:endParaRPr lang="en-SG" dirty="0"/>
          </a:p>
        </p:txBody>
      </p:sp>
      <p:sp>
        <p:nvSpPr>
          <p:cNvPr id="4" name="Slide Number Placeholder 3">
            <a:extLst>
              <a:ext uri="{FF2B5EF4-FFF2-40B4-BE49-F238E27FC236}">
                <a16:creationId xmlns:a16="http://schemas.microsoft.com/office/drawing/2014/main" id="{BA41FB7A-35D9-453F-BF6D-CC9A2A65BD02}"/>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5</a:t>
            </a:fld>
            <a:endParaRPr lang="en"/>
          </a:p>
        </p:txBody>
      </p:sp>
      <p:graphicFrame>
        <p:nvGraphicFramePr>
          <p:cNvPr id="5" name="Table 5">
            <a:extLst>
              <a:ext uri="{FF2B5EF4-FFF2-40B4-BE49-F238E27FC236}">
                <a16:creationId xmlns:a16="http://schemas.microsoft.com/office/drawing/2014/main" id="{EEF82C7D-3C11-4691-9336-320D984C38EC}"/>
              </a:ext>
            </a:extLst>
          </p:cNvPr>
          <p:cNvGraphicFramePr>
            <a:graphicFrameLocks noGrp="1"/>
          </p:cNvGraphicFramePr>
          <p:nvPr>
            <p:extLst>
              <p:ext uri="{D42A27DB-BD31-4B8C-83A1-F6EECF244321}">
                <p14:modId xmlns:p14="http://schemas.microsoft.com/office/powerpoint/2010/main" val="1557659660"/>
              </p:ext>
            </p:extLst>
          </p:nvPr>
        </p:nvGraphicFramePr>
        <p:xfrm>
          <a:off x="3339191" y="3125700"/>
          <a:ext cx="4850433" cy="1524000"/>
        </p:xfrm>
        <a:graphic>
          <a:graphicData uri="http://schemas.openxmlformats.org/drawingml/2006/table">
            <a:tbl>
              <a:tblPr firstRow="1" bandRow="1">
                <a:tableStyleId>{5B18B33F-8431-45A4-8E11-FB08BE098512}</a:tableStyleId>
              </a:tblPr>
              <a:tblGrid>
                <a:gridCol w="381889">
                  <a:extLst>
                    <a:ext uri="{9D8B030D-6E8A-4147-A177-3AD203B41FA5}">
                      <a16:colId xmlns:a16="http://schemas.microsoft.com/office/drawing/2014/main" val="2791452326"/>
                    </a:ext>
                  </a:extLst>
                </a:gridCol>
                <a:gridCol w="852236">
                  <a:extLst>
                    <a:ext uri="{9D8B030D-6E8A-4147-A177-3AD203B41FA5}">
                      <a16:colId xmlns:a16="http://schemas.microsoft.com/office/drawing/2014/main" val="3368313695"/>
                    </a:ext>
                  </a:extLst>
                </a:gridCol>
                <a:gridCol w="878148">
                  <a:extLst>
                    <a:ext uri="{9D8B030D-6E8A-4147-A177-3AD203B41FA5}">
                      <a16:colId xmlns:a16="http://schemas.microsoft.com/office/drawing/2014/main" val="903197392"/>
                    </a:ext>
                  </a:extLst>
                </a:gridCol>
                <a:gridCol w="2738160">
                  <a:extLst>
                    <a:ext uri="{9D8B030D-6E8A-4147-A177-3AD203B41FA5}">
                      <a16:colId xmlns:a16="http://schemas.microsoft.com/office/drawing/2014/main" val="2085390580"/>
                    </a:ext>
                  </a:extLst>
                </a:gridCol>
              </a:tblGrid>
              <a:tr h="253313">
                <a:tc>
                  <a:txBody>
                    <a:bodyPr/>
                    <a:lstStyle/>
                    <a:p>
                      <a:r>
                        <a:rPr lang="en-SG" dirty="0"/>
                        <a:t>id</a:t>
                      </a:r>
                    </a:p>
                  </a:txBody>
                  <a:tcPr/>
                </a:tc>
                <a:tc>
                  <a:txBody>
                    <a:bodyPr/>
                    <a:lstStyle/>
                    <a:p>
                      <a:r>
                        <a:rPr lang="en-SG" dirty="0"/>
                        <a:t>user</a:t>
                      </a:r>
                    </a:p>
                  </a:txBody>
                  <a:tcPr/>
                </a:tc>
                <a:tc>
                  <a:txBody>
                    <a:bodyPr/>
                    <a:lstStyle/>
                    <a:p>
                      <a:r>
                        <a:rPr lang="en-SG" dirty="0"/>
                        <a:t>role</a:t>
                      </a:r>
                    </a:p>
                  </a:txBody>
                  <a:tcPr/>
                </a:tc>
                <a:tc>
                  <a:txBody>
                    <a:bodyPr/>
                    <a:lstStyle/>
                    <a:p>
                      <a:r>
                        <a:rPr lang="en-SG" dirty="0"/>
                        <a:t>status</a:t>
                      </a:r>
                    </a:p>
                  </a:txBody>
                  <a:tcPr/>
                </a:tc>
                <a:extLst>
                  <a:ext uri="{0D108BD9-81ED-4DB2-BD59-A6C34878D82A}">
                    <a16:rowId xmlns:a16="http://schemas.microsoft.com/office/drawing/2014/main" val="1717068088"/>
                  </a:ext>
                </a:extLst>
              </a:tr>
              <a:tr h="253313">
                <a:tc>
                  <a:txBody>
                    <a:bodyPr/>
                    <a:lstStyle/>
                    <a:p>
                      <a:r>
                        <a:rPr lang="en-SG" dirty="0"/>
                        <a:t>0</a:t>
                      </a:r>
                    </a:p>
                  </a:txBody>
                  <a:tcPr/>
                </a:tc>
                <a:tc>
                  <a:txBody>
                    <a:bodyPr/>
                    <a:lstStyle/>
                    <a:p>
                      <a:r>
                        <a:rPr lang="en-SG" dirty="0" err="1"/>
                        <a:t>heng</a:t>
                      </a:r>
                      <a:endParaRPr lang="en-SG" dirty="0"/>
                    </a:p>
                  </a:txBody>
                  <a:tcPr/>
                </a:tc>
                <a:tc>
                  <a:txBody>
                    <a:bodyPr/>
                    <a:lstStyle/>
                    <a:p>
                      <a:r>
                        <a:rPr lang="en-SG" dirty="0"/>
                        <a:t>human</a:t>
                      </a:r>
                    </a:p>
                  </a:txBody>
                  <a:tcPr/>
                </a:tc>
                <a:tc>
                  <a:txBody>
                    <a:bodyPr/>
                    <a:lstStyle/>
                    <a:p>
                      <a:r>
                        <a:rPr lang="en-SG" dirty="0"/>
                        <a:t>1 braincell</a:t>
                      </a:r>
                    </a:p>
                  </a:txBody>
                  <a:tcPr/>
                </a:tc>
                <a:extLst>
                  <a:ext uri="{0D108BD9-81ED-4DB2-BD59-A6C34878D82A}">
                    <a16:rowId xmlns:a16="http://schemas.microsoft.com/office/drawing/2014/main" val="1972589615"/>
                  </a:ext>
                </a:extLst>
              </a:tr>
              <a:tr h="253313">
                <a:tc>
                  <a:txBody>
                    <a:bodyPr/>
                    <a:lstStyle/>
                    <a:p>
                      <a:r>
                        <a:rPr lang="en-SG" dirty="0"/>
                        <a:t>1</a:t>
                      </a:r>
                    </a:p>
                  </a:txBody>
                  <a:tcPr/>
                </a:tc>
                <a:tc>
                  <a:txBody>
                    <a:bodyPr/>
                    <a:lstStyle/>
                    <a:p>
                      <a:r>
                        <a:rPr lang="en-SG" dirty="0"/>
                        <a:t>World</a:t>
                      </a:r>
                    </a:p>
                  </a:txBody>
                  <a:tcPr/>
                </a:tc>
                <a:tc>
                  <a:txBody>
                    <a:bodyPr/>
                    <a:lstStyle/>
                    <a:p>
                      <a:r>
                        <a:rPr lang="en-SG" dirty="0"/>
                        <a:t>god</a:t>
                      </a:r>
                    </a:p>
                  </a:txBody>
                  <a:tcPr/>
                </a:tc>
                <a:tc>
                  <a:txBody>
                    <a:bodyPr/>
                    <a:lstStyle/>
                    <a:p>
                      <a:r>
                        <a:rPr lang="en-SG" dirty="0"/>
                        <a:t>Hello</a:t>
                      </a:r>
                    </a:p>
                  </a:txBody>
                  <a:tcPr/>
                </a:tc>
                <a:extLst>
                  <a:ext uri="{0D108BD9-81ED-4DB2-BD59-A6C34878D82A}">
                    <a16:rowId xmlns:a16="http://schemas.microsoft.com/office/drawing/2014/main" val="4117118925"/>
                  </a:ext>
                </a:extLst>
              </a:tr>
              <a:tr h="253313">
                <a:tc>
                  <a:txBody>
                    <a:bodyPr/>
                    <a:lstStyle/>
                    <a:p>
                      <a:r>
                        <a:rPr lang="en-SG" dirty="0"/>
                        <a:t>2</a:t>
                      </a:r>
                    </a:p>
                  </a:txBody>
                  <a:tcPr/>
                </a:tc>
                <a:tc>
                  <a:txBody>
                    <a:bodyPr/>
                    <a:lstStyle/>
                    <a:p>
                      <a:r>
                        <a:rPr lang="en-SG" dirty="0"/>
                        <a:t>Shad0w</a:t>
                      </a:r>
                    </a:p>
                  </a:txBody>
                  <a:tcPr/>
                </a:tc>
                <a:tc>
                  <a:txBody>
                    <a:bodyPr/>
                    <a:lstStyle/>
                    <a:p>
                      <a:r>
                        <a:rPr lang="en-SG" dirty="0"/>
                        <a:t>human</a:t>
                      </a:r>
                    </a:p>
                  </a:txBody>
                  <a:tcPr/>
                </a:tc>
                <a:tc>
                  <a:txBody>
                    <a:bodyPr/>
                    <a:lstStyle/>
                    <a:p>
                      <a:r>
                        <a:rPr lang="en-SG" dirty="0"/>
                        <a:t>I hear the voice of fate…</a:t>
                      </a:r>
                    </a:p>
                  </a:txBody>
                  <a:tcPr/>
                </a:tc>
                <a:extLst>
                  <a:ext uri="{0D108BD9-81ED-4DB2-BD59-A6C34878D82A}">
                    <a16:rowId xmlns:a16="http://schemas.microsoft.com/office/drawing/2014/main" val="619286057"/>
                  </a:ext>
                </a:extLst>
              </a:tr>
              <a:tr h="253313">
                <a:tc>
                  <a:txBody>
                    <a:bodyPr/>
                    <a:lstStyle/>
                    <a:p>
                      <a:r>
                        <a:rPr lang="en-SG" dirty="0"/>
                        <a:t>3</a:t>
                      </a:r>
                    </a:p>
                  </a:txBody>
                  <a:tcPr/>
                </a:tc>
                <a:tc>
                  <a:txBody>
                    <a:bodyPr/>
                    <a:lstStyle/>
                    <a:p>
                      <a:r>
                        <a:rPr lang="en-SG" dirty="0"/>
                        <a:t>jess</a:t>
                      </a:r>
                    </a:p>
                  </a:txBody>
                  <a:tcPr/>
                </a:tc>
                <a:tc>
                  <a:txBody>
                    <a:bodyPr/>
                    <a:lstStyle/>
                    <a:p>
                      <a:r>
                        <a:rPr lang="en-SG" dirty="0"/>
                        <a:t>god</a:t>
                      </a:r>
                    </a:p>
                  </a:txBody>
                  <a:tcPr/>
                </a:tc>
                <a:tc>
                  <a:txBody>
                    <a:bodyPr/>
                    <a:lstStyle/>
                    <a:p>
                      <a:r>
                        <a:rPr lang="en-SG" dirty="0"/>
                        <a:t>Error 404 ‘Mic.exe’ not found</a:t>
                      </a:r>
                    </a:p>
                  </a:txBody>
                  <a:tcPr/>
                </a:tc>
                <a:extLst>
                  <a:ext uri="{0D108BD9-81ED-4DB2-BD59-A6C34878D82A}">
                    <a16:rowId xmlns:a16="http://schemas.microsoft.com/office/drawing/2014/main" val="2682333715"/>
                  </a:ext>
                </a:extLst>
              </a:tr>
            </a:tbl>
          </a:graphicData>
        </a:graphic>
      </p:graphicFrame>
    </p:spTree>
    <p:extLst>
      <p:ext uri="{BB962C8B-B14F-4D97-AF65-F5344CB8AC3E}">
        <p14:creationId xmlns:p14="http://schemas.microsoft.com/office/powerpoint/2010/main" val="3961743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DCF7-2B0A-4BDC-B662-D83EC68FCDD6}"/>
              </a:ext>
            </a:extLst>
          </p:cNvPr>
          <p:cNvSpPr>
            <a:spLocks noGrp="1"/>
          </p:cNvSpPr>
          <p:nvPr>
            <p:ph type="title"/>
          </p:nvPr>
        </p:nvSpPr>
        <p:spPr/>
        <p:txBody>
          <a:bodyPr/>
          <a:lstStyle/>
          <a:p>
            <a:r>
              <a:rPr lang="en-SG" dirty="0"/>
              <a:t>Check if these are downloaded</a:t>
            </a:r>
          </a:p>
        </p:txBody>
      </p:sp>
      <p:sp>
        <p:nvSpPr>
          <p:cNvPr id="3" name="Text Placeholder 2">
            <a:extLst>
              <a:ext uri="{FF2B5EF4-FFF2-40B4-BE49-F238E27FC236}">
                <a16:creationId xmlns:a16="http://schemas.microsoft.com/office/drawing/2014/main" id="{259AC437-5930-47C9-A6B3-256CF9A4C61D}"/>
              </a:ext>
            </a:extLst>
          </p:cNvPr>
          <p:cNvSpPr>
            <a:spLocks noGrp="1"/>
          </p:cNvSpPr>
          <p:nvPr>
            <p:ph type="body" idx="1"/>
          </p:nvPr>
        </p:nvSpPr>
        <p:spPr>
          <a:xfrm>
            <a:off x="818924" y="1255800"/>
            <a:ext cx="7370700" cy="3327300"/>
          </a:xfrm>
        </p:spPr>
        <p:txBody>
          <a:bodyPr/>
          <a:lstStyle/>
          <a:p>
            <a:r>
              <a:rPr lang="en-SG" dirty="0"/>
              <a:t>The </a:t>
            </a:r>
            <a:r>
              <a:rPr lang="en-SG" dirty="0" err="1"/>
              <a:t>github</a:t>
            </a:r>
            <a:r>
              <a:rPr lang="en-SG" dirty="0"/>
              <a:t> repo</a:t>
            </a:r>
          </a:p>
          <a:p>
            <a:pPr lvl="1"/>
            <a:r>
              <a:rPr lang="en-SG" dirty="0">
                <a:hlinkClick r:id="rId3"/>
              </a:rPr>
              <a:t>https://github.com/Wooniety/Intro-to-XSS-and-SQL-with-Azure</a:t>
            </a:r>
            <a:endParaRPr lang="en-SG" dirty="0"/>
          </a:p>
          <a:p>
            <a:r>
              <a:rPr lang="en-SG" dirty="0"/>
              <a:t>NodeJS and </a:t>
            </a:r>
            <a:r>
              <a:rPr lang="en-SG" dirty="0" err="1"/>
              <a:t>npm</a:t>
            </a:r>
            <a:endParaRPr lang="en-SG" dirty="0"/>
          </a:p>
          <a:p>
            <a:pPr lvl="1"/>
            <a:r>
              <a:rPr lang="en-SG" dirty="0">
                <a:latin typeface="Consolas" panose="020B0609020204030204" pitchFamily="49" charset="0"/>
                <a:hlinkClick r:id="rId4"/>
              </a:rPr>
              <a:t>https://nodejs.org/en/download/</a:t>
            </a:r>
            <a:endParaRPr lang="en-SG" dirty="0">
              <a:latin typeface="Consolas" panose="020B0609020204030204" pitchFamily="49" charset="0"/>
            </a:endParaRPr>
          </a:p>
          <a:p>
            <a:pPr lvl="1"/>
            <a:r>
              <a:rPr lang="en-SG" dirty="0">
                <a:latin typeface="Consolas" panose="020B0609020204030204" pitchFamily="49" charset="0"/>
                <a:hlinkClick r:id="rId5"/>
              </a:rPr>
              <a:t>https://www.npmjs.com/get-npm</a:t>
            </a:r>
            <a:r>
              <a:rPr lang="en-SG" dirty="0">
                <a:latin typeface="Consolas" panose="020B0609020204030204" pitchFamily="49" charset="0"/>
              </a:rPr>
              <a:t> (should come with NodeJS)</a:t>
            </a:r>
          </a:p>
          <a:p>
            <a:r>
              <a:rPr lang="en-SG" dirty="0">
                <a:latin typeface="Consolas" panose="020B0609020204030204" pitchFamily="49" charset="0"/>
              </a:rPr>
              <a:t>Code Editor</a:t>
            </a:r>
          </a:p>
          <a:p>
            <a:endParaRPr lang="en-SG" dirty="0"/>
          </a:p>
          <a:p>
            <a:endParaRPr lang="en-SG" dirty="0"/>
          </a:p>
        </p:txBody>
      </p:sp>
      <p:sp>
        <p:nvSpPr>
          <p:cNvPr id="4" name="Slide Number Placeholder 3">
            <a:extLst>
              <a:ext uri="{FF2B5EF4-FFF2-40B4-BE49-F238E27FC236}">
                <a16:creationId xmlns:a16="http://schemas.microsoft.com/office/drawing/2014/main" id="{BA41FB7A-35D9-453F-BF6D-CC9A2A65BD02}"/>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2711209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4"/>
          <p:cNvSpPr txBox="1">
            <a:spLocks noGrp="1"/>
          </p:cNvSpPr>
          <p:nvPr>
            <p:ph type="ctrTitle"/>
          </p:nvPr>
        </p:nvSpPr>
        <p:spPr>
          <a:xfrm>
            <a:off x="1815525" y="1888150"/>
            <a:ext cx="5513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ABE33F"/>
                </a:solidFill>
              </a:rPr>
              <a:t>1.</a:t>
            </a:r>
            <a:endParaRPr dirty="0">
              <a:solidFill>
                <a:srgbClr val="ABE33F"/>
              </a:solidFill>
            </a:endParaRPr>
          </a:p>
          <a:p>
            <a:pPr marL="0" lvl="0" indent="0" algn="ctr" rtl="0">
              <a:spcBef>
                <a:spcPts val="0"/>
              </a:spcBef>
              <a:spcAft>
                <a:spcPts val="0"/>
              </a:spcAft>
              <a:buNone/>
            </a:pPr>
            <a:r>
              <a:rPr lang="en-SG" dirty="0"/>
              <a:t>Why?</a:t>
            </a:r>
            <a:endParaRPr dirty="0"/>
          </a:p>
        </p:txBody>
      </p:sp>
      <p:sp>
        <p:nvSpPr>
          <p:cNvPr id="125" name="Google Shape;125;p14"/>
          <p:cNvSpPr txBox="1">
            <a:spLocks noGrp="1"/>
          </p:cNvSpPr>
          <p:nvPr>
            <p:ph type="subTitle" idx="1"/>
          </p:nvPr>
        </p:nvSpPr>
        <p:spPr>
          <a:xfrm>
            <a:off x="1815375" y="2916250"/>
            <a:ext cx="5513100" cy="784800"/>
          </a:xfrm>
          <a:prstGeom prst="rect">
            <a:avLst/>
          </a:prstGeom>
        </p:spPr>
        <p:txBody>
          <a:bodyPr spcFirstLastPara="1" wrap="square" lIns="91425" tIns="91425" rIns="91425" bIns="91425" anchor="t" anchorCtr="0">
            <a:noAutofit/>
          </a:bodyPr>
          <a:lstStyle/>
          <a:p>
            <a:pPr marL="0" indent="0"/>
            <a:r>
              <a:rPr lang="en-SG" dirty="0"/>
              <a:t>No really, why?</a:t>
            </a:r>
            <a:endParaRPr dirty="0"/>
          </a:p>
        </p:txBody>
      </p:sp>
      <p:sp>
        <p:nvSpPr>
          <p:cNvPr id="126" name="Google Shape;126;p1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6846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DCF7-2B0A-4BDC-B662-D83EC68FCDD6}"/>
              </a:ext>
            </a:extLst>
          </p:cNvPr>
          <p:cNvSpPr>
            <a:spLocks noGrp="1"/>
          </p:cNvSpPr>
          <p:nvPr>
            <p:ph type="title"/>
          </p:nvPr>
        </p:nvSpPr>
        <p:spPr/>
        <p:txBody>
          <a:bodyPr/>
          <a:lstStyle/>
          <a:p>
            <a:r>
              <a:rPr lang="en-SG" dirty="0"/>
              <a:t>Motivation</a:t>
            </a:r>
          </a:p>
        </p:txBody>
      </p:sp>
      <p:sp>
        <p:nvSpPr>
          <p:cNvPr id="3" name="Text Placeholder 2">
            <a:extLst>
              <a:ext uri="{FF2B5EF4-FFF2-40B4-BE49-F238E27FC236}">
                <a16:creationId xmlns:a16="http://schemas.microsoft.com/office/drawing/2014/main" id="{259AC437-5930-47C9-A6B3-256CF9A4C61D}"/>
              </a:ext>
            </a:extLst>
          </p:cNvPr>
          <p:cNvSpPr>
            <a:spLocks noGrp="1"/>
          </p:cNvSpPr>
          <p:nvPr>
            <p:ph type="body" idx="1"/>
          </p:nvPr>
        </p:nvSpPr>
        <p:spPr/>
        <p:txBody>
          <a:bodyPr/>
          <a:lstStyle/>
          <a:p>
            <a:r>
              <a:rPr lang="en-SG" dirty="0"/>
              <a:t>N/A</a:t>
            </a:r>
          </a:p>
        </p:txBody>
      </p:sp>
      <p:sp>
        <p:nvSpPr>
          <p:cNvPr id="4" name="Slide Number Placeholder 3">
            <a:extLst>
              <a:ext uri="{FF2B5EF4-FFF2-40B4-BE49-F238E27FC236}">
                <a16:creationId xmlns:a16="http://schemas.microsoft.com/office/drawing/2014/main" id="{BA41FB7A-35D9-453F-BF6D-CC9A2A65BD02}"/>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2944071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DCF7-2B0A-4BDC-B662-D83EC68FCDD6}"/>
              </a:ext>
            </a:extLst>
          </p:cNvPr>
          <p:cNvSpPr>
            <a:spLocks noGrp="1"/>
          </p:cNvSpPr>
          <p:nvPr>
            <p:ph type="title"/>
          </p:nvPr>
        </p:nvSpPr>
        <p:spPr/>
        <p:txBody>
          <a:bodyPr/>
          <a:lstStyle/>
          <a:p>
            <a:r>
              <a:rPr lang="en-SG" dirty="0"/>
              <a:t>OWASP Top 10</a:t>
            </a:r>
          </a:p>
        </p:txBody>
      </p:sp>
      <p:sp>
        <p:nvSpPr>
          <p:cNvPr id="4" name="Slide Number Placeholder 3">
            <a:extLst>
              <a:ext uri="{FF2B5EF4-FFF2-40B4-BE49-F238E27FC236}">
                <a16:creationId xmlns:a16="http://schemas.microsoft.com/office/drawing/2014/main" id="{BA41FB7A-35D9-453F-BF6D-CC9A2A65BD02}"/>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9</a:t>
            </a:fld>
            <a:endParaRPr lang="en"/>
          </a:p>
        </p:txBody>
      </p:sp>
      <p:pic>
        <p:nvPicPr>
          <p:cNvPr id="1026" name="Picture 2" descr="OWASP releases the Top 10 2017 security risks - SD Times">
            <a:extLst>
              <a:ext uri="{FF2B5EF4-FFF2-40B4-BE49-F238E27FC236}">
                <a16:creationId xmlns:a16="http://schemas.microsoft.com/office/drawing/2014/main" id="{71FBB7EB-8160-40B4-B258-7AF92A6121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1715" y="1134835"/>
            <a:ext cx="3500569" cy="360187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5984F87B-D794-4C1F-A4B5-3E7321C67981}"/>
              </a:ext>
            </a:extLst>
          </p:cNvPr>
          <p:cNvSpPr/>
          <p:nvPr/>
        </p:nvSpPr>
        <p:spPr>
          <a:xfrm>
            <a:off x="2821715" y="3424335"/>
            <a:ext cx="2282130" cy="307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Rectangle 6">
            <a:extLst>
              <a:ext uri="{FF2B5EF4-FFF2-40B4-BE49-F238E27FC236}">
                <a16:creationId xmlns:a16="http://schemas.microsoft.com/office/drawing/2014/main" id="{0BCE4D22-2107-475F-ADA0-A7BD0E6B532D}"/>
              </a:ext>
            </a:extLst>
          </p:cNvPr>
          <p:cNvSpPr/>
          <p:nvPr/>
        </p:nvSpPr>
        <p:spPr>
          <a:xfrm>
            <a:off x="2821715" y="1530220"/>
            <a:ext cx="1339738" cy="2278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414177707"/>
      </p:ext>
    </p:extLst>
  </p:cSld>
  <p:clrMapOvr>
    <a:masterClrMapping/>
  </p:clrMapOvr>
</p:sld>
</file>

<file path=ppt/theme/theme1.xml><?xml version="1.0" encoding="utf-8"?>
<a:theme xmlns:a="http://schemas.openxmlformats.org/drawingml/2006/main" name="Escalus template">
  <a:themeElements>
    <a:clrScheme name="Custom 347">
      <a:dk1>
        <a:srgbClr val="004C52"/>
      </a:dk1>
      <a:lt1>
        <a:srgbClr val="FFFFFF"/>
      </a:lt1>
      <a:dk2>
        <a:srgbClr val="788788"/>
      </a:dk2>
      <a:lt2>
        <a:srgbClr val="D7EEEC"/>
      </a:lt2>
      <a:accent1>
        <a:srgbClr val="004C52"/>
      </a:accent1>
      <a:accent2>
        <a:srgbClr val="00AE9D"/>
      </a:accent2>
      <a:accent3>
        <a:srgbClr val="4BD3B0"/>
      </a:accent3>
      <a:accent4>
        <a:srgbClr val="68DD6B"/>
      </a:accent4>
      <a:accent5>
        <a:srgbClr val="ABE33F"/>
      </a:accent5>
      <a:accent6>
        <a:srgbClr val="DBEEA6"/>
      </a:accent6>
      <a:hlink>
        <a:srgbClr val="004C52"/>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F54A6A37C083146ACF56626F1EE8410" ma:contentTypeVersion="12" ma:contentTypeDescription="Create a new document." ma:contentTypeScope="" ma:versionID="d9d1f7b6e6900071249100b1443a5145">
  <xsd:schema xmlns:xsd="http://www.w3.org/2001/XMLSchema" xmlns:xs="http://www.w3.org/2001/XMLSchema" xmlns:p="http://schemas.microsoft.com/office/2006/metadata/properties" xmlns:ns3="1c9eae21-ff40-44e2-9ec6-ef3753820440" xmlns:ns4="7f855918-596d-45b1-ae85-946f2c09a2d6" targetNamespace="http://schemas.microsoft.com/office/2006/metadata/properties" ma:root="true" ma:fieldsID="3cbde10b7413867569221660e7b2ec57" ns3:_="" ns4:_="">
    <xsd:import namespace="1c9eae21-ff40-44e2-9ec6-ef3753820440"/>
    <xsd:import namespace="7f855918-596d-45b1-ae85-946f2c09a2d6"/>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DateTaken" minOccurs="0"/>
                <xsd:element ref="ns3:MediaServiceAutoKeyPoints" minOccurs="0"/>
                <xsd:element ref="ns3:MediaServiceKeyPoints"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c9eae21-ff40-44e2-9ec6-ef37538204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f855918-596d-45b1-ae85-946f2c09a2d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483420F-E7F9-4B46-A1DB-E16DA1900C01}">
  <ds:schemaRefs>
    <ds:schemaRef ds:uri="1c9eae21-ff40-44e2-9ec6-ef3753820440"/>
    <ds:schemaRef ds:uri="7f855918-596d-45b1-ae85-946f2c09a2d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7251295-21B9-4EA8-A814-063A38CDDAF0}">
  <ds:schemaRefs>
    <ds:schemaRef ds:uri="http://schemas.microsoft.com/sharepoint/v3/contenttype/forms"/>
  </ds:schemaRefs>
</ds:datastoreItem>
</file>

<file path=customXml/itemProps3.xml><?xml version="1.0" encoding="utf-8"?>
<ds:datastoreItem xmlns:ds="http://schemas.openxmlformats.org/officeDocument/2006/customXml" ds:itemID="{0F6E435B-E431-4F0B-B2F0-F51319A1A36E}">
  <ds:schemaRefs>
    <ds:schemaRef ds:uri="1c9eae21-ff40-44e2-9ec6-ef3753820440"/>
    <ds:schemaRef ds:uri="7f855918-596d-45b1-ae85-946f2c09a2d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477</TotalTime>
  <Words>1154</Words>
  <Application>Microsoft Office PowerPoint</Application>
  <PresentationFormat>On-screen Show (16:9)</PresentationFormat>
  <Paragraphs>216</Paragraphs>
  <Slides>32</Slides>
  <Notes>30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Arial</vt:lpstr>
      <vt:lpstr>Calibri</vt:lpstr>
      <vt:lpstr>Raleway</vt:lpstr>
      <vt:lpstr>Arial Black</vt:lpstr>
      <vt:lpstr>Karla</vt:lpstr>
      <vt:lpstr>Consolas</vt:lpstr>
      <vt:lpstr>roboto</vt:lpstr>
      <vt:lpstr>Escalus template</vt:lpstr>
      <vt:lpstr>Introduction to Xss and SQLi</vt:lpstr>
      <vt:lpstr>PowerPoint Presentation</vt:lpstr>
      <vt:lpstr>Table of Contents</vt:lpstr>
      <vt:lpstr>Before we start…</vt:lpstr>
      <vt:lpstr>Do you know this?</vt:lpstr>
      <vt:lpstr>Check if these are downloaded</vt:lpstr>
      <vt:lpstr>1. Why?</vt:lpstr>
      <vt:lpstr>Motivation</vt:lpstr>
      <vt:lpstr>OWASP Top 10</vt:lpstr>
      <vt:lpstr>2. Setup</vt:lpstr>
      <vt:lpstr>Setup</vt:lpstr>
      <vt:lpstr>3. Cross-site Scripting</vt:lpstr>
      <vt:lpstr>What is XSS?</vt:lpstr>
      <vt:lpstr>Types of XSS</vt:lpstr>
      <vt:lpstr>Reflected XSS</vt:lpstr>
      <vt:lpstr>Reflected XSS</vt:lpstr>
      <vt:lpstr>Stored XSS</vt:lpstr>
      <vt:lpstr>Stored XSS (AKA Persistent XSS)</vt:lpstr>
      <vt:lpstr>DOM Based XSS</vt:lpstr>
      <vt:lpstr>DOM-based XSS</vt:lpstr>
      <vt:lpstr>What can XSS be used for?</vt:lpstr>
      <vt:lpstr>Detecting XSS</vt:lpstr>
      <vt:lpstr>4. SQLI</vt:lpstr>
      <vt:lpstr>SQL</vt:lpstr>
      <vt:lpstr>SQL Injections</vt:lpstr>
      <vt:lpstr>Code</vt:lpstr>
      <vt:lpstr>SQL Injections</vt:lpstr>
      <vt:lpstr>SQL Injections</vt:lpstr>
      <vt:lpstr>PowerPoint Presentation</vt:lpstr>
      <vt:lpstr>SQL Injections</vt:lpstr>
      <vt:lpstr>SQL Injections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Heng Woon</dc:creator>
  <cp:lastModifiedBy>KOH HENG WOON</cp:lastModifiedBy>
  <cp:revision>2</cp:revision>
  <dcterms:modified xsi:type="dcterms:W3CDTF">2021-01-10T14:42:49Z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0x010100AF54A6A37C083146ACF56626F1EE8410</vt:lpwstr>
  </property>
</Properties>
</file>

<file path=docProps/thumbnail.jpeg>
</file>